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7"/>
  </p:notesMasterIdLst>
  <p:sldIdLst>
    <p:sldId id="256" r:id="rId2"/>
    <p:sldId id="257" r:id="rId3"/>
    <p:sldId id="260" r:id="rId4"/>
    <p:sldId id="299" r:id="rId5"/>
    <p:sldId id="321" r:id="rId6"/>
    <p:sldId id="292" r:id="rId7"/>
    <p:sldId id="258" r:id="rId8"/>
    <p:sldId id="278" r:id="rId9"/>
    <p:sldId id="302" r:id="rId10"/>
    <p:sldId id="272" r:id="rId11"/>
    <p:sldId id="279" r:id="rId12"/>
    <p:sldId id="282" r:id="rId13"/>
    <p:sldId id="283" r:id="rId14"/>
    <p:sldId id="276" r:id="rId15"/>
    <p:sldId id="300" r:id="rId16"/>
    <p:sldId id="306" r:id="rId17"/>
    <p:sldId id="291" r:id="rId18"/>
    <p:sldId id="284" r:id="rId19"/>
    <p:sldId id="301" r:id="rId20"/>
    <p:sldId id="307" r:id="rId21"/>
    <p:sldId id="303" r:id="rId22"/>
    <p:sldId id="308" r:id="rId23"/>
    <p:sldId id="304"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2" r:id="rId37"/>
    <p:sldId id="323" r:id="rId38"/>
    <p:sldId id="324" r:id="rId39"/>
    <p:sldId id="325" r:id="rId40"/>
    <p:sldId id="285" r:id="rId41"/>
    <p:sldId id="286" r:id="rId42"/>
    <p:sldId id="287" r:id="rId43"/>
    <p:sldId id="305" r:id="rId44"/>
    <p:sldId id="288" r:id="rId45"/>
    <p:sldId id="289" r:id="rId4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26" autoAdjust="0"/>
  </p:normalViewPr>
  <p:slideViewPr>
    <p:cSldViewPr>
      <p:cViewPr varScale="1">
        <p:scale>
          <a:sx n="106" d="100"/>
          <a:sy n="106" d="100"/>
        </p:scale>
        <p:origin x="1158"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3.9173339184177425E-2"/>
          <c:y val="5.4612658003101937E-2"/>
          <c:w val="0.68999320285810084"/>
          <c:h val="0.67475821100784605"/>
        </c:manualLayout>
      </c:layout>
      <c:barChart>
        <c:barDir val="col"/>
        <c:grouping val="clustered"/>
        <c:varyColors val="0"/>
        <c:ser>
          <c:idx val="0"/>
          <c:order val="0"/>
          <c:tx>
            <c:strRef>
              <c:f>Feuil1!$A$3</c:f>
              <c:strCache>
                <c:ptCount val="1"/>
                <c:pt idx="0">
                  <c:v>2007</c:v>
                </c:pt>
              </c:strCache>
            </c:strRef>
          </c:tx>
          <c:invertIfNegative val="0"/>
          <c:cat>
            <c:numRef>
              <c:f>Feuil1!$A$2:$A$22</c:f>
              <c:numCache>
                <c:formatCode>General</c:formatCode>
                <c:ptCount val="21"/>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numCache>
            </c:numRef>
          </c:cat>
          <c:val>
            <c:numRef>
              <c:f>Feuil1!$B$2:$B$22</c:f>
              <c:numCache>
                <c:formatCode>General</c:formatCode>
                <c:ptCount val="21"/>
                <c:pt idx="0">
                  <c:v>10</c:v>
                </c:pt>
                <c:pt idx="1">
                  <c:v>13</c:v>
                </c:pt>
                <c:pt idx="2">
                  <c:v>17</c:v>
                </c:pt>
                <c:pt idx="3">
                  <c:v>21</c:v>
                </c:pt>
                <c:pt idx="4">
                  <c:v>22</c:v>
                </c:pt>
                <c:pt idx="5">
                  <c:v>33</c:v>
                </c:pt>
                <c:pt idx="6">
                  <c:v>42</c:v>
                </c:pt>
                <c:pt idx="7">
                  <c:v>47</c:v>
                </c:pt>
                <c:pt idx="8">
                  <c:v>69</c:v>
                </c:pt>
                <c:pt idx="9">
                  <c:v>70</c:v>
                </c:pt>
                <c:pt idx="10">
                  <c:v>61</c:v>
                </c:pt>
                <c:pt idx="11">
                  <c:v>64</c:v>
                </c:pt>
                <c:pt idx="12">
                  <c:v>71</c:v>
                </c:pt>
                <c:pt idx="13">
                  <c:v>77</c:v>
                </c:pt>
                <c:pt idx="14">
                  <c:v>77</c:v>
                </c:pt>
                <c:pt idx="15">
                  <c:v>78</c:v>
                </c:pt>
                <c:pt idx="16">
                  <c:v>79</c:v>
                </c:pt>
              </c:numCache>
            </c:numRef>
          </c:val>
          <c:extLst>
            <c:ext xmlns:c16="http://schemas.microsoft.com/office/drawing/2014/chart" uri="{C3380CC4-5D6E-409C-BE32-E72D297353CC}">
              <c16:uniqueId val="{00000000-B9DC-4CFA-8F18-C8AC4A781990}"/>
            </c:ext>
          </c:extLst>
        </c:ser>
        <c:ser>
          <c:idx val="1"/>
          <c:order val="1"/>
          <c:tx>
            <c:strRef>
              <c:f>Feuil1!$A$4</c:f>
              <c:strCache>
                <c:ptCount val="1"/>
                <c:pt idx="0">
                  <c:v>2008</c:v>
                </c:pt>
              </c:strCache>
            </c:strRef>
          </c:tx>
          <c:invertIfNegative val="0"/>
          <c:cat>
            <c:numRef>
              <c:f>Feuil1!$A$2:$A$22</c:f>
              <c:numCache>
                <c:formatCode>General</c:formatCode>
                <c:ptCount val="21"/>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numCache>
            </c:numRef>
          </c:cat>
          <c:val>
            <c:numRef>
              <c:f>Feuil1!#REF!</c:f>
              <c:numCache>
                <c:formatCode>General</c:formatCode>
                <c:ptCount val="1"/>
                <c:pt idx="0">
                  <c:v>1</c:v>
                </c:pt>
              </c:numCache>
            </c:numRef>
          </c:val>
          <c:extLst>
            <c:ext xmlns:c16="http://schemas.microsoft.com/office/drawing/2014/chart" uri="{C3380CC4-5D6E-409C-BE32-E72D297353CC}">
              <c16:uniqueId val="{00000001-B9DC-4CFA-8F18-C8AC4A781990}"/>
            </c:ext>
          </c:extLst>
        </c:ser>
        <c:ser>
          <c:idx val="2"/>
          <c:order val="2"/>
          <c:tx>
            <c:strRef>
              <c:f>Feuil1!$A$5</c:f>
              <c:strCache>
                <c:ptCount val="1"/>
                <c:pt idx="0">
                  <c:v>2009</c:v>
                </c:pt>
              </c:strCache>
            </c:strRef>
          </c:tx>
          <c:invertIfNegative val="0"/>
          <c:cat>
            <c:numRef>
              <c:f>Feuil1!$A$2:$A$22</c:f>
              <c:numCache>
                <c:formatCode>General</c:formatCode>
                <c:ptCount val="21"/>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numCache>
            </c:numRef>
          </c:cat>
          <c:val>
            <c:numRef>
              <c:f>Feuil1!#REF!</c:f>
              <c:numCache>
                <c:formatCode>General</c:formatCode>
                <c:ptCount val="1"/>
                <c:pt idx="0">
                  <c:v>1</c:v>
                </c:pt>
              </c:numCache>
            </c:numRef>
          </c:val>
          <c:extLst>
            <c:ext xmlns:c16="http://schemas.microsoft.com/office/drawing/2014/chart" uri="{C3380CC4-5D6E-409C-BE32-E72D297353CC}">
              <c16:uniqueId val="{00000002-B9DC-4CFA-8F18-C8AC4A781990}"/>
            </c:ext>
          </c:extLst>
        </c:ser>
        <c:dLbls>
          <c:showLegendKey val="0"/>
          <c:showVal val="0"/>
          <c:showCatName val="0"/>
          <c:showSerName val="0"/>
          <c:showPercent val="0"/>
          <c:showBubbleSize val="0"/>
        </c:dLbls>
        <c:gapWidth val="150"/>
        <c:axId val="347338464"/>
        <c:axId val="347339248"/>
      </c:barChart>
      <c:catAx>
        <c:axId val="347338464"/>
        <c:scaling>
          <c:orientation val="minMax"/>
        </c:scaling>
        <c:delete val="0"/>
        <c:axPos val="b"/>
        <c:numFmt formatCode="General" sourceLinked="1"/>
        <c:majorTickMark val="out"/>
        <c:minorTickMark val="none"/>
        <c:tickLblPos val="nextTo"/>
        <c:crossAx val="347339248"/>
        <c:crosses val="autoZero"/>
        <c:auto val="1"/>
        <c:lblAlgn val="ctr"/>
        <c:lblOffset val="100"/>
        <c:noMultiLvlLbl val="0"/>
      </c:catAx>
      <c:valAx>
        <c:axId val="347339248"/>
        <c:scaling>
          <c:orientation val="minMax"/>
        </c:scaling>
        <c:delete val="0"/>
        <c:axPos val="l"/>
        <c:majorGridlines/>
        <c:numFmt formatCode="General" sourceLinked="1"/>
        <c:majorTickMark val="out"/>
        <c:minorTickMark val="none"/>
        <c:tickLblPos val="nextTo"/>
        <c:crossAx val="34733846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2ED14-2FD0-409B-B304-440DE57ED28C}" type="datetimeFigureOut">
              <a:rPr lang="fr-FR" smtClean="0"/>
              <a:pPr/>
              <a:t>14/11/2022</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67AA5-1D8A-4452-8AF0-0A307C0DCAE8}" type="slidenum">
              <a:rPr lang="fr-FR" smtClean="0"/>
              <a:pPr/>
              <a:t>‹N°›</a:t>
            </a:fld>
            <a:endParaRPr lang="fr-FR" dirty="0"/>
          </a:p>
        </p:txBody>
      </p:sp>
    </p:spTree>
    <p:extLst>
      <p:ext uri="{BB962C8B-B14F-4D97-AF65-F5344CB8AC3E}">
        <p14:creationId xmlns:p14="http://schemas.microsoft.com/office/powerpoint/2010/main" val="212892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D67AA5-1D8A-4452-8AF0-0A307C0DCAE8}" type="slidenum">
              <a:rPr lang="fr-FR" smtClean="0"/>
              <a:pPr/>
              <a:t>4</a:t>
            </a:fld>
            <a:endParaRPr lang="fr-FR" dirty="0"/>
          </a:p>
        </p:txBody>
      </p:sp>
    </p:spTree>
    <p:extLst>
      <p:ext uri="{BB962C8B-B14F-4D97-AF65-F5344CB8AC3E}">
        <p14:creationId xmlns:p14="http://schemas.microsoft.com/office/powerpoint/2010/main" val="407274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D67AA5-1D8A-4452-8AF0-0A307C0DCAE8}" type="slidenum">
              <a:rPr lang="fr-FR" smtClean="0"/>
              <a:pPr/>
              <a:t>21</a:t>
            </a:fld>
            <a:endParaRPr lang="fr-FR" dirty="0"/>
          </a:p>
        </p:txBody>
      </p:sp>
    </p:spTree>
    <p:extLst>
      <p:ext uri="{BB962C8B-B14F-4D97-AF65-F5344CB8AC3E}">
        <p14:creationId xmlns:p14="http://schemas.microsoft.com/office/powerpoint/2010/main" val="420581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D67AA5-1D8A-4452-8AF0-0A307C0DCAE8}" type="slidenum">
              <a:rPr lang="fr-FR" smtClean="0"/>
              <a:pPr/>
              <a:t>43</a:t>
            </a:fld>
            <a:endParaRPr lang="fr-FR" dirty="0"/>
          </a:p>
        </p:txBody>
      </p:sp>
    </p:spTree>
    <p:extLst>
      <p:ext uri="{BB962C8B-B14F-4D97-AF65-F5344CB8AC3E}">
        <p14:creationId xmlns:p14="http://schemas.microsoft.com/office/powerpoint/2010/main" val="2253191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1"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17" name="Sous-titre 16"/>
          <p:cNvSpPr>
            <a:spLocks noGrp="1"/>
          </p:cNvSpPr>
          <p:nvPr>
            <p:ph type="subTitle" idx="1"/>
          </p:nvPr>
        </p:nvSpPr>
        <p:spPr>
          <a:xfrm>
            <a:off x="533401" y="3228536"/>
            <a:ext cx="7854697"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19" name="Espace réservé du pied de page 18"/>
          <p:cNvSpPr>
            <a:spLocks noGrp="1"/>
          </p:cNvSpPr>
          <p:nvPr>
            <p:ph type="ftr" sz="quarter" idx="11"/>
          </p:nvPr>
        </p:nvSpPr>
        <p:spPr/>
        <p:txBody>
          <a:bodyPr/>
          <a:lstStyle/>
          <a:p>
            <a:endParaRPr lang="fr-FR" dirty="0"/>
          </a:p>
        </p:txBody>
      </p:sp>
      <p:sp>
        <p:nvSpPr>
          <p:cNvPr id="27" name="Espace réservé du numéro de diapositive 26"/>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1" cy="5211763"/>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1" cy="5211763"/>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3"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530353"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2" y="1920085"/>
            <a:ext cx="4038601"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1" y="1920085"/>
            <a:ext cx="4038601"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45028" y="1859757"/>
            <a:ext cx="4041774"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8" y="2514600"/>
            <a:ext cx="4041774"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1" y="704088"/>
            <a:ext cx="8305801"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1" y="514353"/>
            <a:ext cx="2743200" cy="1162051"/>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685801"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3575053" y="1676400"/>
            <a:ext cx="5111749"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AF368EF-308E-4946-B2FF-B3CAFBFC3532}" type="slidenum">
              <a:rPr lang="fr-FR" smtClean="0"/>
              <a:pPr/>
              <a:t>‹N°›</a:t>
            </a:fld>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5" y="1108077"/>
            <a:ext cx="5257801"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Triangle rectangle 11"/>
          <p:cNvSpPr/>
          <p:nvPr/>
        </p:nvSpPr>
        <p:spPr>
          <a:xfrm rot="420000" flipV="1">
            <a:off x="8004134" y="5359769"/>
            <a:ext cx="155449"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re 1"/>
          <p:cNvSpPr>
            <a:spLocks noGrp="1"/>
          </p:cNvSpPr>
          <p:nvPr>
            <p:ph type="title"/>
          </p:nvPr>
        </p:nvSpPr>
        <p:spPr>
          <a:xfrm>
            <a:off x="609601" y="1176996"/>
            <a:ext cx="2212848" cy="1582621"/>
          </a:xfrm>
        </p:spPr>
        <p:txBody>
          <a:bodyPr vert="horz" lIns="45720" tIns="45720" rIns="45720" bIns="45720" anchor="b"/>
          <a:lstStyle>
            <a:lvl1pPr algn="l">
              <a:buNone/>
              <a:defRPr sz="2000" b="1">
                <a:solidFill>
                  <a:schemeClr val="tx2"/>
                </a:solidFill>
              </a:defRPr>
            </a:lvl1pPr>
          </a:lstStyle>
          <a:p>
            <a:r>
              <a:rPr kumimoji="0" lang="fr-FR"/>
              <a:t>Cliquez pour modifier le style du titre</a:t>
            </a:r>
            <a:endParaRPr kumimoji="0" lang="en-US"/>
          </a:p>
        </p:txBody>
      </p:sp>
      <p:sp>
        <p:nvSpPr>
          <p:cNvPr id="4" name="Espace réservé du texte 3"/>
          <p:cNvSpPr>
            <a:spLocks noGrp="1"/>
          </p:cNvSpPr>
          <p:nvPr>
            <p:ph type="body" sz="half" idx="2"/>
          </p:nvPr>
        </p:nvSpPr>
        <p:spPr>
          <a:xfrm>
            <a:off x="609602" y="2828785"/>
            <a:ext cx="2209801"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C1F823EA-4862-4FEB-8EC2-62FA42F4CCBA}" type="datetimeFigureOut">
              <a:rPr lang="fr-FR" smtClean="0"/>
              <a:pPr/>
              <a:t>14/11/2022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a:xfrm>
            <a:off x="8077200" y="6356351"/>
            <a:ext cx="609600" cy="365125"/>
          </a:xfrm>
        </p:spPr>
        <p:txBody>
          <a:bodyPr/>
          <a:lstStyle/>
          <a:p>
            <a:fld id="{2AF368EF-308E-4946-B2FF-B3CAFBFC3532}" type="slidenum">
              <a:rPr lang="fr-FR" smtClean="0"/>
              <a:pPr/>
              <a:t>‹N°›</a:t>
            </a:fld>
            <a:endParaRPr lang="fr-FR" dirty="0"/>
          </a:p>
        </p:txBody>
      </p:sp>
      <p:sp>
        <p:nvSpPr>
          <p:cNvPr id="3" name="Espace réservé pour une image  2"/>
          <p:cNvSpPr>
            <a:spLocks noGrp="1"/>
          </p:cNvSpPr>
          <p:nvPr>
            <p:ph type="pic" idx="1"/>
          </p:nvPr>
        </p:nvSpPr>
        <p:spPr>
          <a:xfrm rot="420000">
            <a:off x="3485793" y="1199517"/>
            <a:ext cx="4617721"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a:t>Cliquez sur l'icône pour ajouter une image</a:t>
            </a:r>
            <a:endParaRPr kumimoji="0" lang="en-US" dirty="0"/>
          </a:p>
        </p:txBody>
      </p:sp>
      <p:sp>
        <p:nvSpPr>
          <p:cNvPr id="10" name="Forme libre 9"/>
          <p:cNvSpPr>
            <a:spLocks/>
          </p:cNvSpPr>
          <p:nvPr/>
        </p:nvSpPr>
        <p:spPr bwMode="auto">
          <a:xfrm flipV="1">
            <a:off x="-9526" y="5816600"/>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orme libre 10"/>
          <p:cNvSpPr>
            <a:spLocks/>
          </p:cNvSpPr>
          <p:nvPr/>
        </p:nvSpPr>
        <p:spPr bwMode="auto">
          <a:xfrm flipV="1">
            <a:off x="4381500"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orme libre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Espace réservé de la date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1F823EA-4862-4FEB-8EC2-62FA42F4CCBA}" type="datetimeFigureOut">
              <a:rPr lang="fr-FR" smtClean="0"/>
              <a:pPr/>
              <a:t>14/11/2022</a:t>
            </a:fld>
            <a:endParaRPr lang="fr-FR" dirty="0"/>
          </a:p>
        </p:txBody>
      </p:sp>
      <p:sp>
        <p:nvSpPr>
          <p:cNvPr id="22" name="Espace réservé du pied de page 21"/>
          <p:cNvSpPr>
            <a:spLocks noGrp="1"/>
          </p:cNvSpPr>
          <p:nvPr>
            <p:ph type="ftr" sz="quarter" idx="3"/>
          </p:nvPr>
        </p:nvSpPr>
        <p:spPr>
          <a:xfrm>
            <a:off x="2667001"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dirty="0"/>
          </a:p>
        </p:txBody>
      </p:sp>
      <p:sp>
        <p:nvSpPr>
          <p:cNvPr id="18" name="Espace réservé du numéro de diapositive 17"/>
          <p:cNvSpPr>
            <a:spLocks noGrp="1"/>
          </p:cNvSpPr>
          <p:nvPr>
            <p:ph type="sldNum" sz="quarter" idx="4"/>
          </p:nvPr>
        </p:nvSpPr>
        <p:spPr>
          <a:xfrm>
            <a:off x="7924801"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AF368EF-308E-4946-B2FF-B3CAFBFC3532}" type="slidenum">
              <a:rPr lang="fr-FR" smtClean="0"/>
              <a:pPr/>
              <a:t>‹N°›</a:t>
            </a:fld>
            <a:endParaRPr lang="fr-FR" dirty="0"/>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apaah.fr/"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836712"/>
            <a:ext cx="9144000" cy="2363688"/>
          </a:xfrm>
        </p:spPr>
        <p:txBody>
          <a:bodyPr>
            <a:normAutofit/>
          </a:bodyPr>
          <a:lstStyle/>
          <a:p>
            <a:pPr algn="l"/>
            <a:r>
              <a:rPr lang="fr-FR" sz="8000" dirty="0"/>
              <a:t>					</a:t>
            </a:r>
            <a:r>
              <a:rPr lang="fr-FR" sz="8900" dirty="0"/>
              <a:t>L’APAAH</a:t>
            </a:r>
          </a:p>
        </p:txBody>
      </p:sp>
      <p:sp>
        <p:nvSpPr>
          <p:cNvPr id="3" name="Sous-titre 2"/>
          <p:cNvSpPr>
            <a:spLocks noGrp="1"/>
          </p:cNvSpPr>
          <p:nvPr>
            <p:ph type="subTitle" idx="1"/>
          </p:nvPr>
        </p:nvSpPr>
        <p:spPr>
          <a:xfrm>
            <a:off x="539552" y="3212976"/>
            <a:ext cx="7854697" cy="1752600"/>
          </a:xfrm>
        </p:spPr>
        <p:txBody>
          <a:bodyPr>
            <a:normAutofit/>
          </a:bodyPr>
          <a:lstStyle/>
          <a:p>
            <a:r>
              <a:rPr lang="fr-FR" sz="4000" dirty="0">
                <a:solidFill>
                  <a:schemeClr val="accent3">
                    <a:lumMod val="40000"/>
                    <a:lumOff val="60000"/>
                  </a:schemeClr>
                </a:solidFill>
              </a:rPr>
              <a:t>A</a:t>
            </a:r>
            <a:r>
              <a:rPr lang="fr-FR" sz="4000" dirty="0"/>
              <a:t>ssociation </a:t>
            </a:r>
          </a:p>
          <a:p>
            <a:r>
              <a:rPr lang="fr-FR" sz="4000" dirty="0">
                <a:solidFill>
                  <a:schemeClr val="accent3">
                    <a:lumMod val="40000"/>
                    <a:lumOff val="60000"/>
                  </a:schemeClr>
                </a:solidFill>
              </a:rPr>
              <a:t>P</a:t>
            </a:r>
            <a:r>
              <a:rPr lang="fr-FR" sz="4000" dirty="0"/>
              <a:t>our l’</a:t>
            </a:r>
            <a:r>
              <a:rPr lang="fr-FR" sz="4000" dirty="0">
                <a:solidFill>
                  <a:schemeClr val="accent3">
                    <a:lumMod val="40000"/>
                    <a:lumOff val="60000"/>
                  </a:schemeClr>
                </a:solidFill>
              </a:rPr>
              <a:t>A</a:t>
            </a:r>
            <a:r>
              <a:rPr lang="fr-FR" sz="4000" dirty="0"/>
              <a:t>ide à l’</a:t>
            </a:r>
            <a:r>
              <a:rPr lang="fr-FR" sz="4000" dirty="0">
                <a:solidFill>
                  <a:schemeClr val="accent3">
                    <a:lumMod val="40000"/>
                    <a:lumOff val="60000"/>
                  </a:schemeClr>
                </a:solidFill>
              </a:rPr>
              <a:t>A</a:t>
            </a:r>
            <a:r>
              <a:rPr lang="fr-FR" sz="4000" dirty="0"/>
              <a:t>ction </a:t>
            </a:r>
            <a:r>
              <a:rPr lang="fr-FR" sz="4000" dirty="0">
                <a:solidFill>
                  <a:schemeClr val="accent3">
                    <a:lumMod val="40000"/>
                    <a:lumOff val="60000"/>
                  </a:schemeClr>
                </a:solidFill>
              </a:rPr>
              <a:t>H</a:t>
            </a:r>
            <a:r>
              <a:rPr lang="fr-FR" sz="4000" dirty="0"/>
              <a:t>umanitaire</a:t>
            </a:r>
          </a:p>
        </p:txBody>
      </p:sp>
      <p:sp>
        <p:nvSpPr>
          <p:cNvPr id="5" name="Rectangle 4">
            <a:extLst>
              <a:ext uri="{FF2B5EF4-FFF2-40B4-BE49-F238E27FC236}">
                <a16:creationId xmlns:a16="http://schemas.microsoft.com/office/drawing/2014/main" id="{2DB8CC06-92E5-4983-8F15-25ECA687D35C}"/>
              </a:ext>
            </a:extLst>
          </p:cNvPr>
          <p:cNvSpPr/>
          <p:nvPr/>
        </p:nvSpPr>
        <p:spPr>
          <a:xfrm>
            <a:off x="539552" y="5242892"/>
            <a:ext cx="8064896" cy="1210444"/>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 L’avenir c’est ce qu’on bâtit à partir d’aujourd’hui </a:t>
            </a:r>
          </a:p>
          <a:p>
            <a:pPr algn="ctr"/>
            <a:r>
              <a:rPr lang="fr-FR" sz="2000" b="1" dirty="0">
                <a:solidFill>
                  <a:schemeClr val="bg1"/>
                </a:solidFill>
              </a:rPr>
              <a:t>et ce qu’on refuse pour demain »</a:t>
            </a:r>
          </a:p>
          <a:p>
            <a:pPr algn="r"/>
            <a:r>
              <a:rPr lang="fr-FR" sz="2000" b="1" i="1" dirty="0">
                <a:solidFill>
                  <a:schemeClr val="bg1"/>
                </a:solidFill>
              </a:rPr>
              <a:t>Anne SPOERRY</a:t>
            </a:r>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half" idx="4294967295"/>
          </p:nvPr>
        </p:nvSpPr>
        <p:spPr>
          <a:xfrm>
            <a:off x="323528" y="312286"/>
            <a:ext cx="5400675" cy="2520950"/>
          </a:xfrm>
        </p:spPr>
        <p:txBody>
          <a:bodyPr>
            <a:normAutofit lnSpcReduction="10000"/>
          </a:bodyPr>
          <a:lstStyle/>
          <a:p>
            <a:r>
              <a:rPr lang="fr-FR" sz="1200" dirty="0"/>
              <a:t>  </a:t>
            </a:r>
          </a:p>
          <a:p>
            <a:pPr marL="0" indent="0" algn="ctr">
              <a:buNone/>
            </a:pPr>
            <a:r>
              <a:rPr lang="fr-FR" sz="3000" b="1" dirty="0"/>
              <a:t>Soutien à l’association</a:t>
            </a:r>
          </a:p>
          <a:p>
            <a:pPr marL="0" indent="0" algn="ctr">
              <a:buNone/>
            </a:pPr>
            <a:r>
              <a:rPr lang="fr-FR" sz="3000" dirty="0"/>
              <a:t>" </a:t>
            </a:r>
            <a:r>
              <a:rPr lang="fr-FR" sz="3000" b="1" dirty="0"/>
              <a:t>REPARTIR</a:t>
            </a:r>
            <a:r>
              <a:rPr lang="fr-FR" sz="3000" dirty="0"/>
              <a:t> …</a:t>
            </a:r>
          </a:p>
          <a:p>
            <a:pPr algn="ctr"/>
            <a:r>
              <a:rPr lang="fr-FR" sz="1200" dirty="0"/>
              <a:t> </a:t>
            </a:r>
          </a:p>
          <a:p>
            <a:pPr marL="0" indent="0" algn="ctr">
              <a:buNone/>
            </a:pPr>
            <a:r>
              <a:rPr lang="fr-FR" sz="1800" b="1" i="1" dirty="0">
                <a:solidFill>
                  <a:srgbClr val="FF0000"/>
                </a:solidFill>
              </a:rPr>
              <a:t>Projet : aide aux familles ou aux personnes en précarité en Alsace du Nord.</a:t>
            </a:r>
            <a:endParaRPr lang="fr-FR" sz="1800" i="1" dirty="0">
              <a:solidFill>
                <a:srgbClr val="FF0000"/>
              </a:solidFill>
            </a:endParaRPr>
          </a:p>
          <a:p>
            <a:pPr marL="0" indent="0">
              <a:buNone/>
            </a:pPr>
            <a:r>
              <a:rPr lang="fr-FR" dirty="0"/>
              <a:t> </a:t>
            </a:r>
          </a:p>
          <a:p>
            <a:endParaRPr lang="fr-FR" dirty="0"/>
          </a:p>
        </p:txBody>
      </p:sp>
      <p:pic>
        <p:nvPicPr>
          <p:cNvPr id="7" name="Picture 3" descr="C:\Users\Serge Kaspar\Documents\ARCHIVES ASSOCIATIONS\APAAH\ACTIONS APAAH\2012\2012 3 CONCERT MESSAGERS pour REPARTIR\Photos Concert 2012\OJG-A14409.JPG"/>
          <p:cNvPicPr>
            <a:picLocks noChangeAspect="1" noChangeArrowheads="1"/>
          </p:cNvPicPr>
          <p:nvPr/>
        </p:nvPicPr>
        <p:blipFill>
          <a:blip r:embed="rId2" cstate="print"/>
          <a:srcRect/>
          <a:stretch>
            <a:fillRect/>
          </a:stretch>
        </p:blipFill>
        <p:spPr bwMode="auto">
          <a:xfrm>
            <a:off x="5995851" y="122650"/>
            <a:ext cx="2908789" cy="2050276"/>
          </a:xfrm>
          <a:prstGeom prst="rect">
            <a:avLst/>
          </a:prstGeom>
          <a:noFill/>
        </p:spPr>
      </p:pic>
      <p:pic>
        <p:nvPicPr>
          <p:cNvPr id="43010" name="Picture 2" descr="www.association-repartir.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552684"/>
            <a:ext cx="390525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www.association-reparti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497" y="4581128"/>
            <a:ext cx="4386316"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www.association-repartir.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564904"/>
            <a:ext cx="3905250" cy="1666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72200" y="1572761"/>
            <a:ext cx="1136593" cy="400110"/>
          </a:xfrm>
          <a:prstGeom prst="rect">
            <a:avLst/>
          </a:prstGeom>
          <a:noFill/>
        </p:spPr>
        <p:txBody>
          <a:bodyPr wrap="none" lIns="91440" tIns="45720" rIns="91440" bIns="45720">
            <a:spAutoFit/>
          </a:bodyPr>
          <a:lstStyle/>
          <a:p>
            <a:pPr algn="ctr"/>
            <a:r>
              <a:rPr lang="fr-FR"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Concert</a:t>
            </a:r>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0" y="2204864"/>
            <a:ext cx="9144000" cy="648072"/>
          </a:xfrm>
        </p:spPr>
        <p:txBody>
          <a:bodyPr>
            <a:normAutofit fontScale="90000"/>
          </a:bodyPr>
          <a:lstStyle/>
          <a:p>
            <a:pPr algn="ctr"/>
            <a:br>
              <a:rPr lang="fr-FR" sz="5000" dirty="0"/>
            </a:br>
            <a:br>
              <a:rPr lang="fr-FR" sz="5000" dirty="0"/>
            </a:br>
            <a:r>
              <a:rPr lang="fr-FR" sz="5000" dirty="0"/>
              <a:t>PROJET PHARE DE L’APAAH</a:t>
            </a:r>
            <a:br>
              <a:rPr lang="fr-FR" sz="4000"/>
            </a:br>
            <a:r>
              <a:rPr lang="fr-FR" sz="4000" i="1"/>
              <a:t>LES PARTENARIATS</a:t>
            </a:r>
            <a:br>
              <a:rPr lang="fr-FR" sz="4000" dirty="0"/>
            </a:br>
            <a:r>
              <a:rPr lang="fr-FR" sz="4000" dirty="0">
                <a:solidFill>
                  <a:srgbClr val="FFC000"/>
                </a:solidFill>
              </a:rPr>
              <a:t>APAAH-FOYER de PAIX -GRANDS LACS</a:t>
            </a:r>
            <a:br>
              <a:rPr lang="fr-FR" sz="4000" dirty="0">
                <a:solidFill>
                  <a:srgbClr val="FFC000"/>
                </a:solidFill>
              </a:rPr>
            </a:br>
            <a:endParaRPr lang="fr-FR" sz="4000" dirty="0">
              <a:solidFill>
                <a:srgbClr val="FFC000"/>
              </a:solidFil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186" y="2600170"/>
            <a:ext cx="5057110" cy="4069190"/>
          </a:xfrm>
          <a:prstGeom prst="rect">
            <a:avLst/>
          </a:prstGeom>
        </p:spPr>
      </p:pic>
      <p:cxnSp>
        <p:nvCxnSpPr>
          <p:cNvPr id="4" name="Connecteur droit avec flèche 3">
            <a:extLst>
              <a:ext uri="{FF2B5EF4-FFF2-40B4-BE49-F238E27FC236}">
                <a16:creationId xmlns:a16="http://schemas.microsoft.com/office/drawing/2014/main" id="{EDD663AF-E06C-4835-A2BC-26D1EE9E96F3}"/>
              </a:ext>
            </a:extLst>
          </p:cNvPr>
          <p:cNvCxnSpPr>
            <a:cxnSpLocks/>
          </p:cNvCxnSpPr>
          <p:nvPr/>
        </p:nvCxnSpPr>
        <p:spPr>
          <a:xfrm flipV="1">
            <a:off x="1331640" y="4509120"/>
            <a:ext cx="4464496" cy="1224136"/>
          </a:xfrm>
          <a:prstGeom prst="straightConnector1">
            <a:avLst/>
          </a:prstGeom>
          <a:ln w="53975">
            <a:tailEnd type="triangle"/>
          </a:ln>
        </p:spPr>
        <p:style>
          <a:lnRef idx="1">
            <a:schemeClr val="accent6"/>
          </a:lnRef>
          <a:fillRef idx="0">
            <a:schemeClr val="accent6"/>
          </a:fillRef>
          <a:effectRef idx="0">
            <a:schemeClr val="accent6"/>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95536" y="3068960"/>
            <a:ext cx="2664296" cy="2151112"/>
          </a:xfrm>
        </p:spPr>
        <p:txBody>
          <a:bodyPr>
            <a:normAutofit fontScale="90000"/>
          </a:bodyPr>
          <a:lstStyle/>
          <a:p>
            <a:pPr algn="ctr"/>
            <a:br>
              <a:rPr lang="fr-FR" sz="3100" dirty="0"/>
            </a:br>
            <a:br>
              <a:rPr lang="fr-FR" sz="3100" dirty="0"/>
            </a:br>
            <a:br>
              <a:rPr lang="fr-FR" dirty="0"/>
            </a:br>
            <a:br>
              <a:rPr lang="fr-FR" dirty="0"/>
            </a:br>
            <a:br>
              <a:rPr lang="fr-FR" sz="1800" dirty="0"/>
            </a:br>
            <a:br>
              <a:rPr lang="fr-FR" sz="1800" dirty="0"/>
            </a:br>
            <a:br>
              <a:rPr lang="fr-FR" sz="2200" dirty="0"/>
            </a:br>
            <a:r>
              <a:rPr lang="fr-FR" sz="2200" i="1" dirty="0">
                <a:solidFill>
                  <a:srgbClr val="FF0000"/>
                </a:solidFill>
              </a:rPr>
              <a:t>Projet </a:t>
            </a:r>
            <a:r>
              <a:rPr lang="fr-FR" sz="2700" b="1" i="1" dirty="0">
                <a:solidFill>
                  <a:srgbClr val="FF0000"/>
                </a:solidFill>
              </a:rPr>
              <a:t>abandonné</a:t>
            </a:r>
            <a:r>
              <a:rPr lang="fr-FR" sz="2200" i="1" dirty="0">
                <a:solidFill>
                  <a:srgbClr val="FF0000"/>
                </a:solidFill>
              </a:rPr>
              <a:t> suite aux conditions locales ne permettant pas d’assurer sa pérennité et de garantir la sécurité du matériel.</a:t>
            </a:r>
            <a:endParaRPr lang="fr-FR" sz="2200" dirty="0">
              <a:solidFill>
                <a:srgbClr val="FF0000"/>
              </a:solidFill>
            </a:endParaRPr>
          </a:p>
        </p:txBody>
      </p:sp>
      <p:sp>
        <p:nvSpPr>
          <p:cNvPr id="6" name="Espace réservé du texte 5"/>
          <p:cNvSpPr>
            <a:spLocks noGrp="1"/>
          </p:cNvSpPr>
          <p:nvPr>
            <p:ph idx="1"/>
          </p:nvPr>
        </p:nvSpPr>
        <p:spPr>
          <a:xfrm>
            <a:off x="1043608" y="620688"/>
            <a:ext cx="7602016" cy="1800200"/>
          </a:xfrm>
        </p:spPr>
        <p:txBody>
          <a:bodyPr>
            <a:noAutofit/>
          </a:bodyPr>
          <a:lstStyle/>
          <a:p>
            <a:pPr marL="0" indent="0" algn="ctr">
              <a:buNone/>
            </a:pPr>
            <a:r>
              <a:rPr lang="fr-FR" sz="3000" b="1" u="sng" dirty="0">
                <a:solidFill>
                  <a:srgbClr val="FF0000"/>
                </a:solidFill>
                <a:latin typeface="+mj-lt"/>
              </a:rPr>
              <a:t>CONTRAT DE PARTENARIAT N°1</a:t>
            </a:r>
          </a:p>
          <a:p>
            <a:pPr marL="0" indent="0" algn="ctr">
              <a:buNone/>
            </a:pPr>
            <a:endParaRPr lang="fr-FR" sz="3000" u="sng" dirty="0">
              <a:solidFill>
                <a:srgbClr val="FF0000"/>
              </a:solidFill>
              <a:latin typeface="+mj-lt"/>
            </a:endParaRPr>
          </a:p>
          <a:p>
            <a:pPr marL="0" indent="0" algn="ctr">
              <a:buNone/>
            </a:pPr>
            <a:r>
              <a:rPr lang="fr-FR" sz="3000" b="1" dirty="0">
                <a:solidFill>
                  <a:schemeClr val="tx2"/>
                </a:solidFill>
                <a:latin typeface="+mj-lt"/>
              </a:rPr>
              <a:t>Construction </a:t>
            </a:r>
          </a:p>
          <a:p>
            <a:pPr marL="0" indent="0" algn="ctr">
              <a:buNone/>
            </a:pPr>
            <a:r>
              <a:rPr lang="fr-FR" sz="3000" b="1" dirty="0">
                <a:solidFill>
                  <a:schemeClr val="tx2"/>
                </a:solidFill>
                <a:latin typeface="+mj-lt"/>
              </a:rPr>
              <a:t>d’une micro centrale hydroélectrique</a:t>
            </a:r>
          </a:p>
        </p:txBody>
      </p:sp>
      <p:pic>
        <p:nvPicPr>
          <p:cNvPr id="18434" name="Picture 2" descr="C:\Users\Serge Kaspar\Documents\ARCHIVES ASSOCIATIONS\APAAH\ARCHIVES PHOTOS\PHOTOS CONGOS\2013 04Photos Diverses\DSC00392.JPG"/>
          <p:cNvPicPr>
            <a:picLocks noChangeAspect="1" noChangeArrowheads="1"/>
          </p:cNvPicPr>
          <p:nvPr/>
        </p:nvPicPr>
        <p:blipFill>
          <a:blip r:embed="rId2" cstate="print"/>
          <a:srcRect/>
          <a:stretch>
            <a:fillRect/>
          </a:stretch>
        </p:blipFill>
        <p:spPr bwMode="auto">
          <a:xfrm>
            <a:off x="3324876" y="3090734"/>
            <a:ext cx="2494248" cy="2420888"/>
          </a:xfrm>
          <a:prstGeom prst="rect">
            <a:avLst/>
          </a:prstGeom>
          <a:noFill/>
        </p:spPr>
      </p:pic>
      <p:pic>
        <p:nvPicPr>
          <p:cNvPr id="18435" name="Picture 3" descr="C:\Users\Serge Kaspar\Documents\ARCHIVES ASSOCIATIONS\APAAH\ARCHIVES PHOTOS\PHOTOS CONGOS\2013 04Photos Diverses\DSC00396.JPG"/>
          <p:cNvPicPr>
            <a:picLocks noChangeAspect="1" noChangeArrowheads="1"/>
          </p:cNvPicPr>
          <p:nvPr/>
        </p:nvPicPr>
        <p:blipFill>
          <a:blip r:embed="rId3" cstate="print"/>
          <a:srcRect/>
          <a:stretch>
            <a:fillRect/>
          </a:stretch>
        </p:blipFill>
        <p:spPr bwMode="auto">
          <a:xfrm>
            <a:off x="6132690" y="3068960"/>
            <a:ext cx="2671758" cy="2420888"/>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899592" y="836712"/>
            <a:ext cx="6624736" cy="1440160"/>
          </a:xfrm>
        </p:spPr>
        <p:txBody>
          <a:bodyPr>
            <a:noAutofit/>
          </a:bodyPr>
          <a:lstStyle/>
          <a:p>
            <a:pPr algn="ctr"/>
            <a:r>
              <a:rPr lang="fr-FR" sz="3000" b="1" u="sng" dirty="0">
                <a:solidFill>
                  <a:srgbClr val="FF0000"/>
                </a:solidFill>
              </a:rPr>
              <a:t>CONTRAT DE PARTENARIAT N°2</a:t>
            </a:r>
            <a:br>
              <a:rPr lang="fr-FR" sz="3000" b="1" u="sng" dirty="0">
                <a:solidFill>
                  <a:srgbClr val="FF0000"/>
                </a:solidFill>
              </a:rPr>
            </a:br>
            <a:br>
              <a:rPr lang="fr-FR" sz="3000" dirty="0"/>
            </a:br>
            <a:r>
              <a:rPr lang="fr-FR" sz="3000" b="1" dirty="0"/>
              <a:t>Ateliers Coupes-Couture</a:t>
            </a:r>
          </a:p>
        </p:txBody>
      </p:sp>
      <p:sp>
        <p:nvSpPr>
          <p:cNvPr id="3" name="Espace réservé du texte 2"/>
          <p:cNvSpPr>
            <a:spLocks noGrp="1"/>
          </p:cNvSpPr>
          <p:nvPr>
            <p:ph type="body" sz="half" idx="4294967295"/>
          </p:nvPr>
        </p:nvSpPr>
        <p:spPr>
          <a:xfrm>
            <a:off x="683568" y="3212976"/>
            <a:ext cx="3528392" cy="2808312"/>
          </a:xfrm>
        </p:spPr>
        <p:txBody>
          <a:bodyPr>
            <a:noAutofit/>
          </a:bodyPr>
          <a:lstStyle/>
          <a:p>
            <a:pPr marL="0" indent="0" algn="ctr">
              <a:buNone/>
            </a:pPr>
            <a:endParaRPr lang="fr-FR" sz="2000" i="1" dirty="0">
              <a:solidFill>
                <a:srgbClr val="FF0000"/>
              </a:solidFill>
            </a:endParaRPr>
          </a:p>
          <a:p>
            <a:pPr marL="0" indent="0" algn="ctr">
              <a:buNone/>
            </a:pPr>
            <a:r>
              <a:rPr lang="fr-FR" sz="2000" i="1" dirty="0">
                <a:solidFill>
                  <a:srgbClr val="FF0000"/>
                </a:solidFill>
              </a:rPr>
              <a:t>L’APAAH apporte son soutien pendant cinq ans à l’association </a:t>
            </a:r>
          </a:p>
          <a:p>
            <a:pPr marL="0" indent="0" algn="ctr">
              <a:buNone/>
            </a:pPr>
            <a:r>
              <a:rPr lang="fr-FR" sz="2000" b="1" i="1" dirty="0">
                <a:solidFill>
                  <a:srgbClr val="FF0000"/>
                </a:solidFill>
              </a:rPr>
              <a:t>Foyer de Paix Grands Lacs</a:t>
            </a:r>
            <a:r>
              <a:rPr lang="fr-FR" sz="2000" i="1" dirty="0">
                <a:solidFill>
                  <a:srgbClr val="FF0000"/>
                </a:solidFill>
              </a:rPr>
              <a:t>. </a:t>
            </a:r>
            <a:endParaRPr lang="fr-FR" sz="1800" i="1" dirty="0">
              <a:solidFill>
                <a:srgbClr val="FF0000"/>
              </a:solidFill>
            </a:endParaRPr>
          </a:p>
        </p:txBody>
      </p:sp>
      <p:pic>
        <p:nvPicPr>
          <p:cNvPr id="19462" name="Picture 6" descr="C:\Users\Serge Kaspar\Documents\ARCHIVES ASSOCIATIONS\APAAH\PARTENARIAT APAAH - FDP\2012-2017\PHOTOS Partenariat au 06-2013\Atelier Coupe couture\LES MACHINES A COUDRE1.JPG"/>
          <p:cNvPicPr>
            <a:picLocks noChangeAspect="1" noChangeArrowheads="1"/>
          </p:cNvPicPr>
          <p:nvPr/>
        </p:nvPicPr>
        <p:blipFill>
          <a:blip r:embed="rId2" cstate="print"/>
          <a:srcRect/>
          <a:stretch>
            <a:fillRect/>
          </a:stretch>
        </p:blipFill>
        <p:spPr bwMode="auto">
          <a:xfrm>
            <a:off x="4572000" y="2636912"/>
            <a:ext cx="4070495" cy="3328046"/>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6"/>
          <p:cNvSpPr>
            <a:spLocks noGrp="1"/>
          </p:cNvSpPr>
          <p:nvPr>
            <p:ph type="body" sz="half" idx="4294967295"/>
          </p:nvPr>
        </p:nvSpPr>
        <p:spPr>
          <a:xfrm>
            <a:off x="683568" y="1052736"/>
            <a:ext cx="7344816" cy="1440160"/>
          </a:xfrm>
        </p:spPr>
        <p:txBody>
          <a:bodyPr>
            <a:normAutofit fontScale="25000" lnSpcReduction="20000"/>
          </a:bodyPr>
          <a:lstStyle/>
          <a:p>
            <a:endParaRPr lang="fr-FR" sz="1200" dirty="0"/>
          </a:p>
          <a:p>
            <a:pPr marL="0" indent="0" algn="ctr">
              <a:buNone/>
            </a:pPr>
            <a:r>
              <a:rPr lang="fr-FR" sz="9200" dirty="0">
                <a:solidFill>
                  <a:srgbClr val="FF0000"/>
                </a:solidFill>
                <a:latin typeface="+mj-lt"/>
              </a:rPr>
              <a:t>Signature officielle de notre premier contrat de partenariat entre le Président de l’association « </a:t>
            </a:r>
            <a:r>
              <a:rPr lang="fr-FR" sz="9200" b="1" dirty="0">
                <a:solidFill>
                  <a:srgbClr val="FF0000"/>
                </a:solidFill>
                <a:latin typeface="+mj-lt"/>
              </a:rPr>
              <a:t>Foyer de Paix – Grands Lacs </a:t>
            </a:r>
            <a:r>
              <a:rPr lang="fr-FR" sz="9200" dirty="0">
                <a:solidFill>
                  <a:srgbClr val="FF0000"/>
                </a:solidFill>
                <a:latin typeface="+mj-lt"/>
              </a:rPr>
              <a:t>», le Père Roger MPONGO et le Président de l’APAAH</a:t>
            </a:r>
          </a:p>
          <a:p>
            <a:pPr marL="0" indent="0" algn="ctr">
              <a:buNone/>
            </a:pPr>
            <a:br>
              <a:rPr lang="fr-FR" sz="1800" dirty="0"/>
            </a:br>
            <a:endParaRPr lang="fr-FR" sz="1800" dirty="0"/>
          </a:p>
          <a:p>
            <a:pPr marL="0" indent="0">
              <a:buNone/>
            </a:pPr>
            <a:r>
              <a:rPr lang="fr-FR" dirty="0"/>
              <a:t> </a:t>
            </a:r>
          </a:p>
          <a:p>
            <a:endParaRPr lang="fr-FR" dirty="0"/>
          </a:p>
        </p:txBody>
      </p:sp>
      <p:pic>
        <p:nvPicPr>
          <p:cNvPr id="16386" name="Picture 2" descr="C:\Users\Serge Kaspar\Documents\ARCHIVES ASSOCIATIONS\APAAH\ACTIONS APAAH\2013\PHOTOS 2013\APAAH 3 PHOTOS REPAS CONGO\_GAS0332.JPG"/>
          <p:cNvPicPr>
            <a:picLocks noChangeAspect="1" noChangeArrowheads="1"/>
          </p:cNvPicPr>
          <p:nvPr/>
        </p:nvPicPr>
        <p:blipFill>
          <a:blip r:embed="rId2" cstate="print"/>
          <a:srcRect/>
          <a:stretch>
            <a:fillRect/>
          </a:stretch>
        </p:blipFill>
        <p:spPr bwMode="auto">
          <a:xfrm>
            <a:off x="2531545" y="3032956"/>
            <a:ext cx="3648861" cy="266429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AFC354A-935C-4CB9-BBA1-5A5466DDFFED}"/>
              </a:ext>
            </a:extLst>
          </p:cNvPr>
          <p:cNvSpPr txBox="1"/>
          <p:nvPr/>
        </p:nvSpPr>
        <p:spPr>
          <a:xfrm>
            <a:off x="359532" y="836712"/>
            <a:ext cx="8424936" cy="5447645"/>
          </a:xfrm>
          <a:prstGeom prst="rect">
            <a:avLst/>
          </a:prstGeom>
          <a:noFill/>
        </p:spPr>
        <p:txBody>
          <a:bodyPr wrap="square" rtlCol="0">
            <a:spAutoFit/>
          </a:bodyPr>
          <a:lstStyle/>
          <a:p>
            <a:endParaRPr lang="fr-FR"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pPr>
            <a:r>
              <a:rPr lang="fr-FR" sz="2000" b="1" kern="0" dirty="0">
                <a:solidFill>
                  <a:srgbClr val="333399"/>
                </a:solidFill>
                <a:effectLst/>
                <a:latin typeface="+mj-lt"/>
                <a:ea typeface="Times New Roman" panose="02020603050405020304" pitchFamily="18" charset="0"/>
                <a:cs typeface="Times New Roman" panose="02020603050405020304" pitchFamily="18" charset="0"/>
              </a:rPr>
              <a:t>Article 1 Objet du contrat</a:t>
            </a:r>
          </a:p>
          <a:p>
            <a:pPr algn="just"/>
            <a:r>
              <a:rPr lang="fr-FR" sz="2000" dirty="0">
                <a:effectLst/>
                <a:latin typeface="+mj-lt"/>
                <a:ea typeface="Times New Roman" panose="02020603050405020304" pitchFamily="18" charset="0"/>
              </a:rPr>
              <a:t> </a:t>
            </a:r>
          </a:p>
          <a:p>
            <a:pPr algn="just"/>
            <a:r>
              <a:rPr lang="fr-FR" sz="2000" dirty="0">
                <a:effectLst/>
                <a:latin typeface="+mj-lt"/>
                <a:ea typeface="Times New Roman" panose="02020603050405020304" pitchFamily="18" charset="0"/>
              </a:rPr>
              <a:t>L’association APAAH apporte son soutien dans les cinq ans à venir à l’association Foyer de Paix Grands Lacs. L’objet du contrat est de participer au financement d’un « Atelier Coupe et Coutures » en République Démocratique du Congo au profit du projet « OASIS ».</a:t>
            </a:r>
          </a:p>
          <a:p>
            <a:pPr algn="just"/>
            <a:r>
              <a:rPr lang="fr-FR" sz="2000" dirty="0">
                <a:effectLst/>
                <a:latin typeface="+mj-lt"/>
                <a:ea typeface="Times New Roman" panose="02020603050405020304" pitchFamily="18" charset="0"/>
              </a:rPr>
              <a:t> </a:t>
            </a:r>
          </a:p>
          <a:p>
            <a:pPr marL="342900" lvl="0" indent="-342900" algn="just">
              <a:buFont typeface="Arial" panose="020B0604020202020204" pitchFamily="34" charset="0"/>
              <a:buChar char=""/>
            </a:pPr>
            <a:r>
              <a:rPr lang="fr-FR" sz="2000" b="1" kern="0" dirty="0">
                <a:solidFill>
                  <a:srgbClr val="333399"/>
                </a:solidFill>
                <a:effectLst/>
                <a:latin typeface="+mj-lt"/>
                <a:ea typeface="Times New Roman" panose="02020603050405020304" pitchFamily="18" charset="0"/>
                <a:cs typeface="Times New Roman" panose="02020603050405020304" pitchFamily="18" charset="0"/>
              </a:rPr>
              <a:t>Article 2 A qui s’adresse ce projet de partenariat </a:t>
            </a:r>
          </a:p>
          <a:p>
            <a:r>
              <a:rPr lang="fr-FR" sz="2000" dirty="0">
                <a:effectLst/>
                <a:latin typeface="+mj-lt"/>
                <a:ea typeface="Times New Roman" panose="02020603050405020304" pitchFamily="18" charset="0"/>
              </a:rPr>
              <a:t> </a:t>
            </a:r>
          </a:p>
          <a:p>
            <a:pPr algn="just"/>
            <a:r>
              <a:rPr lang="fr-FR" sz="2000" dirty="0">
                <a:effectLst/>
                <a:latin typeface="+mj-lt"/>
                <a:ea typeface="Times New Roman" panose="02020603050405020304" pitchFamily="18" charset="0"/>
              </a:rPr>
              <a:t>Le financement d’un « Atelier Coupe et Coutures » en République Démocratique du Congo s’adresse au groupement de mamans.</a:t>
            </a:r>
          </a:p>
          <a:p>
            <a:pPr algn="just"/>
            <a:r>
              <a:rPr lang="fr-FR" sz="2000" dirty="0">
                <a:effectLst/>
                <a:latin typeface="+mj-lt"/>
                <a:ea typeface="Times New Roman" panose="02020603050405020304" pitchFamily="18" charset="0"/>
              </a:rPr>
              <a:t> </a:t>
            </a:r>
          </a:p>
          <a:p>
            <a:pPr algn="just"/>
            <a:r>
              <a:rPr lang="fr-FR" sz="2000" dirty="0">
                <a:solidFill>
                  <a:srgbClr val="000000"/>
                </a:solidFill>
                <a:effectLst/>
                <a:latin typeface="+mj-lt"/>
                <a:ea typeface="Times New Roman" panose="02020603050405020304" pitchFamily="18" charset="0"/>
              </a:rPr>
              <a:t>Les mamans devront s’inscrire (elles aussi) dans la nouvelle logique du micro-crédit rotatif qui sera définie pour tous les autres groupements des mamans, en vue de leur autonomie économique.</a:t>
            </a:r>
            <a:endParaRPr lang="fr-FR" sz="2000" dirty="0">
              <a:effectLst/>
              <a:latin typeface="+mj-lt"/>
              <a:ea typeface="Times New Roman" panose="02020603050405020304" pitchFamily="18" charset="0"/>
            </a:endParaRPr>
          </a:p>
          <a:p>
            <a:r>
              <a:rPr lang="fr-FR" dirty="0">
                <a:effectLst/>
                <a:latin typeface="+mj-lt"/>
                <a:ea typeface="Times New Roman" panose="02020603050405020304" pitchFamily="18" charset="0"/>
              </a:rPr>
              <a:t> </a:t>
            </a:r>
          </a:p>
          <a:p>
            <a:pPr algn="just"/>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5274731"/>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F172D7E-8B5E-4151-AF7C-516FF0683297}"/>
              </a:ext>
            </a:extLst>
          </p:cNvPr>
          <p:cNvSpPr txBox="1"/>
          <p:nvPr/>
        </p:nvSpPr>
        <p:spPr>
          <a:xfrm>
            <a:off x="431540" y="669955"/>
            <a:ext cx="8280920" cy="5816977"/>
          </a:xfrm>
          <a:prstGeom prst="rect">
            <a:avLst/>
          </a:prstGeom>
          <a:noFill/>
        </p:spPr>
        <p:txBody>
          <a:bodyPr wrap="square" rtlCol="0">
            <a:spAutoFit/>
          </a:bodyPr>
          <a:lstStyle/>
          <a:p>
            <a:pPr algn="just">
              <a:tabLst>
                <a:tab pos="449580" algn="l"/>
              </a:tabLst>
            </a:pPr>
            <a:r>
              <a:rPr lang="fr-FR" sz="2000" b="1" kern="0" dirty="0">
                <a:solidFill>
                  <a:srgbClr val="333399"/>
                </a:solidFill>
                <a:effectLst/>
                <a:ea typeface="Times New Roman" panose="02020603050405020304" pitchFamily="18" charset="0"/>
              </a:rPr>
              <a:t>Article 3 Financement du projet</a:t>
            </a:r>
          </a:p>
          <a:p>
            <a:pPr algn="just">
              <a:tabLst>
                <a:tab pos="449580" algn="l"/>
              </a:tabLst>
            </a:pPr>
            <a:endParaRPr lang="fr-FR" sz="800" dirty="0">
              <a:effectLst/>
              <a:ea typeface="Times New Roman" panose="02020603050405020304" pitchFamily="18" charset="0"/>
            </a:endParaRPr>
          </a:p>
          <a:p>
            <a:pPr algn="just"/>
            <a:r>
              <a:rPr lang="fr-FR" sz="2000" i="1" dirty="0">
                <a:effectLst/>
                <a:ea typeface="Times New Roman" panose="02020603050405020304" pitchFamily="18" charset="0"/>
              </a:rPr>
              <a:t>3.1 	Modalités du partenariat</a:t>
            </a:r>
            <a:endParaRPr lang="fr-FR" sz="2000" i="1" dirty="0">
              <a:ea typeface="Times New Roman" panose="02020603050405020304" pitchFamily="18" charset="0"/>
            </a:endParaRPr>
          </a:p>
          <a:p>
            <a:pPr algn="just"/>
            <a:endParaRPr lang="fr-FR" sz="800" dirty="0">
              <a:effectLst/>
              <a:ea typeface="Times New Roman" panose="02020603050405020304" pitchFamily="18" charset="0"/>
            </a:endParaRPr>
          </a:p>
          <a:p>
            <a:pPr algn="just"/>
            <a:r>
              <a:rPr lang="fr-FR" sz="2000" dirty="0">
                <a:effectLst/>
                <a:ea typeface="Times New Roman" panose="02020603050405020304" pitchFamily="18" charset="0"/>
              </a:rPr>
              <a:t>L’APAAH, Association Pour l’Aide à l’Action Humanitaire, s’engage sur </a:t>
            </a:r>
            <a:r>
              <a:rPr lang="fr-FR" sz="2000" b="1" u="sng" dirty="0">
                <a:effectLst/>
                <a:ea typeface="Times New Roman" panose="02020603050405020304" pitchFamily="18" charset="0"/>
              </a:rPr>
              <a:t>une base de</a:t>
            </a:r>
            <a:r>
              <a:rPr lang="fr-FR" sz="2000" dirty="0">
                <a:effectLst/>
                <a:ea typeface="Times New Roman" panose="02020603050405020304" pitchFamily="18" charset="0"/>
              </a:rPr>
              <a:t> </a:t>
            </a:r>
            <a:r>
              <a:rPr lang="fr-FR" sz="2000" b="1" u="sng" dirty="0">
                <a:effectLst/>
                <a:ea typeface="Times New Roman" panose="02020603050405020304" pitchFamily="18" charset="0"/>
              </a:rPr>
              <a:t>2400 € annuelle</a:t>
            </a:r>
            <a:r>
              <a:rPr lang="fr-FR" sz="2000" dirty="0">
                <a:effectLst/>
                <a:ea typeface="Times New Roman" panose="02020603050405020304" pitchFamily="18" charset="0"/>
              </a:rPr>
              <a:t> à :</a:t>
            </a:r>
          </a:p>
          <a:p>
            <a:pPr algn="just"/>
            <a:endParaRPr lang="fr-FR" sz="800" dirty="0">
              <a:effectLst/>
              <a:ea typeface="Times New Roman" panose="02020603050405020304" pitchFamily="18" charset="0"/>
            </a:endParaRPr>
          </a:p>
          <a:p>
            <a:pPr algn="just"/>
            <a:r>
              <a:rPr lang="fr-FR" sz="2000" dirty="0">
                <a:ea typeface="Times New Roman" panose="02020603050405020304" pitchFamily="18" charset="0"/>
              </a:rPr>
              <a:t>- </a:t>
            </a:r>
            <a:r>
              <a:rPr lang="fr-FR" sz="2000" dirty="0">
                <a:effectLst/>
                <a:ea typeface="Times New Roman" panose="02020603050405020304" pitchFamily="18" charset="0"/>
              </a:rPr>
              <a:t>financer durant les deux premières années la totalité du projet (</a:t>
            </a:r>
            <a:r>
              <a:rPr lang="fr-FR" sz="2000" b="1" dirty="0">
                <a:effectLst/>
                <a:ea typeface="Times New Roman" panose="02020603050405020304" pitchFamily="18" charset="0"/>
              </a:rPr>
              <a:t>2400 € par an</a:t>
            </a:r>
            <a:r>
              <a:rPr lang="fr-FR" sz="2000" dirty="0">
                <a:effectLst/>
                <a:ea typeface="Times New Roman" panose="02020603050405020304" pitchFamily="18" charset="0"/>
              </a:rPr>
              <a:t>)</a:t>
            </a:r>
          </a:p>
          <a:p>
            <a:pPr algn="just"/>
            <a:r>
              <a:rPr lang="fr-FR" sz="2000" dirty="0">
                <a:effectLst/>
                <a:ea typeface="Times New Roman" panose="02020603050405020304" pitchFamily="18" charset="0"/>
              </a:rPr>
              <a:t>- financer la troisième année 75 % du projet (</a:t>
            </a:r>
            <a:r>
              <a:rPr lang="fr-FR" sz="2000" b="1" dirty="0">
                <a:effectLst/>
                <a:ea typeface="Times New Roman" panose="02020603050405020304" pitchFamily="18" charset="0"/>
              </a:rPr>
              <a:t>1800 €)</a:t>
            </a:r>
            <a:r>
              <a:rPr lang="fr-FR" sz="2000" dirty="0">
                <a:effectLst/>
                <a:ea typeface="Times New Roman" panose="02020603050405020304" pitchFamily="18" charset="0"/>
              </a:rPr>
              <a:t> et nos partenaires 25 %</a:t>
            </a:r>
          </a:p>
          <a:p>
            <a:pPr algn="just"/>
            <a:r>
              <a:rPr lang="fr-FR" sz="2000" dirty="0">
                <a:effectLst/>
                <a:ea typeface="Times New Roman" panose="02020603050405020304" pitchFamily="18" charset="0"/>
              </a:rPr>
              <a:t>- financer la quatrième année 50 % du projet (</a:t>
            </a:r>
            <a:r>
              <a:rPr lang="fr-FR" sz="2000" b="1" dirty="0">
                <a:effectLst/>
                <a:ea typeface="Times New Roman" panose="02020603050405020304" pitchFamily="18" charset="0"/>
              </a:rPr>
              <a:t>1200 €)</a:t>
            </a:r>
            <a:r>
              <a:rPr lang="fr-FR" sz="2000" dirty="0">
                <a:effectLst/>
                <a:ea typeface="Times New Roman" panose="02020603050405020304" pitchFamily="18" charset="0"/>
              </a:rPr>
              <a:t> et nos partenaires 50 %</a:t>
            </a:r>
          </a:p>
          <a:p>
            <a:pPr marL="342900" indent="-342900" algn="just">
              <a:buFontTx/>
              <a:buChar char="-"/>
            </a:pPr>
            <a:r>
              <a:rPr lang="fr-FR" sz="2000" dirty="0">
                <a:effectLst/>
                <a:ea typeface="Times New Roman" panose="02020603050405020304" pitchFamily="18" charset="0"/>
              </a:rPr>
              <a:t>financer la cinquième année 25 % du projet (</a:t>
            </a:r>
            <a:r>
              <a:rPr lang="fr-FR" sz="2000" b="1" dirty="0">
                <a:effectLst/>
                <a:ea typeface="Times New Roman" panose="02020603050405020304" pitchFamily="18" charset="0"/>
              </a:rPr>
              <a:t>600 €</a:t>
            </a:r>
            <a:r>
              <a:rPr lang="fr-FR" sz="2000" dirty="0">
                <a:effectLst/>
                <a:ea typeface="Times New Roman" panose="02020603050405020304" pitchFamily="18" charset="0"/>
              </a:rPr>
              <a:t>) et nos partenaires 75 %.</a:t>
            </a:r>
          </a:p>
          <a:p>
            <a:pPr algn="just"/>
            <a:endParaRPr lang="fr-FR" sz="800" dirty="0">
              <a:effectLst/>
              <a:ea typeface="Times New Roman" panose="02020603050405020304" pitchFamily="18" charset="0"/>
            </a:endParaRPr>
          </a:p>
          <a:p>
            <a:pPr algn="just"/>
            <a:r>
              <a:rPr lang="fr-FR" sz="2000" dirty="0">
                <a:effectLst/>
                <a:ea typeface="Times New Roman" panose="02020603050405020304" pitchFamily="18" charset="0"/>
              </a:rPr>
              <a:t>La base du financement sera toujours calculée sur le montant de la première année, c'est-à-dire 2400 €.</a:t>
            </a:r>
          </a:p>
          <a:p>
            <a:pPr algn="just"/>
            <a:endParaRPr lang="fr-FR" sz="800" dirty="0">
              <a:effectLst/>
              <a:ea typeface="Times New Roman" panose="02020603050405020304" pitchFamily="18" charset="0"/>
            </a:endParaRPr>
          </a:p>
          <a:p>
            <a:pPr algn="just"/>
            <a:r>
              <a:rPr lang="fr-FR" sz="2000" dirty="0">
                <a:effectLst/>
                <a:ea typeface="Times New Roman" panose="02020603050405020304" pitchFamily="18" charset="0"/>
              </a:rPr>
              <a:t>Au terme de ces cinq ans, nos partenaires s’engagent à avoir trouvé leur autonomie financière.</a:t>
            </a:r>
          </a:p>
          <a:p>
            <a:pPr algn="just"/>
            <a:endParaRPr lang="fr-FR" sz="1200" dirty="0">
              <a:latin typeface="+mj-lt"/>
              <a:ea typeface="Times New Roman" panose="02020603050405020304" pitchFamily="18" charset="0"/>
            </a:endParaRPr>
          </a:p>
        </p:txBody>
      </p:sp>
    </p:spTree>
    <p:extLst>
      <p:ext uri="{BB962C8B-B14F-4D97-AF65-F5344CB8AC3E}">
        <p14:creationId xmlns:p14="http://schemas.microsoft.com/office/powerpoint/2010/main" val="3876558462"/>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79594"/>
            <a:ext cx="8229600" cy="937238"/>
          </a:xfrm>
        </p:spPr>
        <p:txBody>
          <a:bodyPr>
            <a:noAutofit/>
          </a:bodyPr>
          <a:lstStyle/>
          <a:p>
            <a:pPr algn="ctr"/>
            <a:r>
              <a:rPr lang="fr-FR" sz="3000" b="1" dirty="0">
                <a:highlight>
                  <a:srgbClr val="00FFFF"/>
                </a:highlight>
              </a:rPr>
              <a:t>LES FEMMES A L’ATELIER « COUPES ET COUTURES »</a:t>
            </a:r>
          </a:p>
        </p:txBody>
      </p:sp>
      <p:pic>
        <p:nvPicPr>
          <p:cNvPr id="5" name="Picture 9" descr="C:\Users\Serge Kaspar\Documents\ARCHIVES ASSOCIATIONS\APAAH\PARTENARIAT APAAH - FDP\2012-2017\PHOTOS Partenariat au 06-2013\Des nouvelles arrivent\LES BENEFICIAIRES.JPG"/>
          <p:cNvPicPr>
            <a:picLocks noGrp="1" noChangeAspect="1" noChangeArrowheads="1"/>
          </p:cNvPicPr>
          <p:nvPr>
            <p:ph sz="half" idx="1"/>
          </p:nvPr>
        </p:nvPicPr>
        <p:blipFill>
          <a:blip r:embed="rId2" cstate="print"/>
          <a:stretch>
            <a:fillRect/>
          </a:stretch>
        </p:blipFill>
        <p:spPr bwMode="auto">
          <a:xfrm>
            <a:off x="457200" y="3044843"/>
            <a:ext cx="4038600" cy="2185951"/>
          </a:xfrm>
          <a:prstGeom prst="rect">
            <a:avLst/>
          </a:prstGeom>
          <a:noFill/>
        </p:spPr>
      </p:pic>
      <p:pic>
        <p:nvPicPr>
          <p:cNvPr id="6" name="Picture 5" descr="C:\Users\Serge Kaspar\Documents\ARCHIVES ASSOCIATIONS\APAAH\PARTENARIAT APAAH - FDP\2012-2017\PHOTOS Partenariat au 06-2013\Atelier Coupe couture\BLOUSE ET PAGNE.JPG"/>
          <p:cNvPicPr>
            <a:picLocks noChangeAspect="1" noChangeArrowheads="1"/>
          </p:cNvPicPr>
          <p:nvPr/>
        </p:nvPicPr>
        <p:blipFill>
          <a:blip r:embed="rId3" cstate="print"/>
          <a:srcRect/>
          <a:stretch>
            <a:fillRect/>
          </a:stretch>
        </p:blipFill>
        <p:spPr bwMode="auto">
          <a:xfrm>
            <a:off x="4716016" y="2348881"/>
            <a:ext cx="3927988" cy="3240360"/>
          </a:xfrm>
          <a:prstGeom prst="rect">
            <a:avLst/>
          </a:prstGeom>
          <a:noFill/>
        </p:spPr>
      </p:pic>
    </p:spTree>
    <p:extLst>
      <p:ext uri="{BB962C8B-B14F-4D97-AF65-F5344CB8AC3E}">
        <p14:creationId xmlns:p14="http://schemas.microsoft.com/office/powerpoint/2010/main" val="925817267"/>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67544" y="1052736"/>
            <a:ext cx="8136904" cy="1143000"/>
          </a:xfrm>
        </p:spPr>
        <p:txBody>
          <a:bodyPr>
            <a:normAutofit/>
          </a:bodyPr>
          <a:lstStyle/>
          <a:p>
            <a:pPr algn="ctr"/>
            <a:r>
              <a:rPr lang="fr-FR" sz="3000" b="1" dirty="0">
                <a:highlight>
                  <a:srgbClr val="00FFFF"/>
                </a:highlight>
              </a:rPr>
              <a:t>DES PREMIERS RESULTATS</a:t>
            </a:r>
          </a:p>
        </p:txBody>
      </p:sp>
      <p:sp>
        <p:nvSpPr>
          <p:cNvPr id="6" name="Espace réservé du contenu 5"/>
          <p:cNvSpPr>
            <a:spLocks noGrp="1"/>
          </p:cNvSpPr>
          <p:nvPr>
            <p:ph idx="1"/>
          </p:nvPr>
        </p:nvSpPr>
        <p:spPr>
          <a:xfrm>
            <a:off x="323529" y="2276872"/>
            <a:ext cx="8424936" cy="4389120"/>
          </a:xfrm>
        </p:spPr>
        <p:txBody>
          <a:bodyPr numCol="1">
            <a:normAutofit/>
          </a:bodyPr>
          <a:lstStyle/>
          <a:p>
            <a:pPr algn="just">
              <a:buNone/>
            </a:pPr>
            <a:r>
              <a:rPr lang="fr-FR" dirty="0"/>
              <a:t>	</a:t>
            </a:r>
          </a:p>
          <a:p>
            <a:pPr algn="just">
              <a:buNone/>
            </a:pPr>
            <a:r>
              <a:rPr lang="fr-FR" dirty="0"/>
              <a:t>	</a:t>
            </a:r>
            <a:r>
              <a:rPr lang="fr-FR" sz="2000" dirty="0"/>
              <a:t>Déjà, une quinzaine de femmes, formées dans la structure « d’OASIS » (Atelier Coupes-Couture), ont été présentées à un examen du centre régionale de l’éducation nationale congolais.</a:t>
            </a:r>
          </a:p>
          <a:p>
            <a:pPr algn="just"/>
            <a:endParaRPr lang="fr-FR" sz="2000" dirty="0"/>
          </a:p>
          <a:p>
            <a:pPr algn="just">
              <a:buNone/>
            </a:pPr>
            <a:r>
              <a:rPr lang="fr-FR" sz="2000" dirty="0"/>
              <a:t>	</a:t>
            </a:r>
            <a:r>
              <a:rPr lang="fr-FR" sz="2000" b="1" dirty="0"/>
              <a:t>Sept ont obtenu leur certificat et un kit-couture </a:t>
            </a:r>
            <a:r>
              <a:rPr lang="fr-FR" sz="2000" dirty="0"/>
              <a:t>(machine à coudre et tissu) leur permettant de commencer dans la vie active.</a:t>
            </a:r>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2072C534-55F9-4207-8733-0984D12CDFE6}"/>
              </a:ext>
            </a:extLst>
          </p:cNvPr>
          <p:cNvSpPr txBox="1">
            <a:spLocks/>
          </p:cNvSpPr>
          <p:nvPr/>
        </p:nvSpPr>
        <p:spPr>
          <a:xfrm>
            <a:off x="457200" y="908720"/>
            <a:ext cx="8229600" cy="144016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fr-FR" sz="3000" b="1" u="sng" dirty="0">
                <a:solidFill>
                  <a:srgbClr val="FF0000"/>
                </a:solidFill>
              </a:rPr>
              <a:t>CONTRAT DE PARTENARIAT N°3</a:t>
            </a:r>
            <a:br>
              <a:rPr lang="fr-FR" sz="3000" dirty="0"/>
            </a:br>
            <a:br>
              <a:rPr lang="fr-FR" sz="3000" dirty="0"/>
            </a:br>
            <a:r>
              <a:rPr lang="fr-FR" sz="3000" b="1" dirty="0"/>
              <a:t>Equipement</a:t>
            </a:r>
            <a:r>
              <a:rPr lang="fr-FR" sz="3000" dirty="0"/>
              <a:t> </a:t>
            </a:r>
            <a:r>
              <a:rPr lang="fr-FR" sz="3000" b="1" dirty="0"/>
              <a:t>Ateliers Coupes-Couture</a:t>
            </a:r>
          </a:p>
          <a:p>
            <a:pPr algn="ctr"/>
            <a:r>
              <a:rPr lang="fr-FR" sz="3000" b="1" dirty="0"/>
              <a:t>Salaire annuel d’un formateur sur 5 ans</a:t>
            </a:r>
          </a:p>
        </p:txBody>
      </p:sp>
      <p:sp>
        <p:nvSpPr>
          <p:cNvPr id="14" name="ZoneTexte 13">
            <a:extLst>
              <a:ext uri="{FF2B5EF4-FFF2-40B4-BE49-F238E27FC236}">
                <a16:creationId xmlns:a16="http://schemas.microsoft.com/office/drawing/2014/main" id="{B7C6CA90-99B6-4220-B7D0-F9C248080FAB}"/>
              </a:ext>
            </a:extLst>
          </p:cNvPr>
          <p:cNvSpPr txBox="1"/>
          <p:nvPr/>
        </p:nvSpPr>
        <p:spPr>
          <a:xfrm>
            <a:off x="457200" y="2662461"/>
            <a:ext cx="8229600" cy="3970318"/>
          </a:xfrm>
          <a:prstGeom prst="rect">
            <a:avLst/>
          </a:prstGeom>
          <a:noFill/>
        </p:spPr>
        <p:txBody>
          <a:bodyPr wrap="square" rtlCol="0">
            <a:spAutoFit/>
          </a:bodyPr>
          <a:lstStyle/>
          <a:p>
            <a:pPr marL="342900" lvl="0" indent="-342900" algn="just">
              <a:buFont typeface="Arial" panose="020B0604020202020204" pitchFamily="34" charset="0"/>
              <a:buChar char=""/>
              <a:tabLst>
                <a:tab pos="274320" algn="l"/>
                <a:tab pos="274320" algn="l"/>
              </a:tabLst>
            </a:pPr>
            <a:r>
              <a:rPr lang="fr-FR" sz="2000" b="1" kern="50" dirty="0">
                <a:solidFill>
                  <a:srgbClr val="000000"/>
                </a:solidFill>
                <a:effectLst/>
              </a:rPr>
              <a:t>Article 1. Objet du contrat</a:t>
            </a:r>
            <a:endParaRPr lang="fr-FR" sz="2000" b="1" kern="50" dirty="0">
              <a:solidFill>
                <a:srgbClr val="333399"/>
              </a:solidFill>
              <a:effectLst/>
            </a:endParaRPr>
          </a:p>
          <a:p>
            <a:pPr algn="just"/>
            <a:r>
              <a:rPr lang="fr-FR" sz="2000" kern="50" dirty="0">
                <a:solidFill>
                  <a:srgbClr val="000000"/>
                </a:solidFill>
                <a:effectLst/>
                <a:ea typeface="Times New Roman" panose="02020603050405020304" pitchFamily="18" charset="0"/>
              </a:rPr>
              <a:t> </a:t>
            </a:r>
            <a:endParaRPr lang="fr-FR" sz="2000" kern="50" dirty="0">
              <a:effectLst/>
              <a:ea typeface="Times New Roman" panose="02020603050405020304" pitchFamily="18" charset="0"/>
            </a:endParaRPr>
          </a:p>
          <a:p>
            <a:pPr algn="just"/>
            <a:r>
              <a:rPr lang="fr-FR" sz="2000" kern="50" dirty="0">
                <a:solidFill>
                  <a:srgbClr val="000000"/>
                </a:solidFill>
                <a:effectLst/>
                <a:ea typeface="Times New Roman" panose="02020603050405020304" pitchFamily="18" charset="0"/>
              </a:rPr>
              <a:t>L’association APAAH apporte son soutien pour les cinq ans à venir à l’association Foyer de Paix Grands Lacs. L’objet du contrat est :</a:t>
            </a:r>
            <a:endParaRPr lang="fr-FR" sz="2000" kern="50" dirty="0">
              <a:effectLst/>
              <a:ea typeface="Times New Roman" panose="02020603050405020304" pitchFamily="18" charset="0"/>
            </a:endParaRPr>
          </a:p>
          <a:p>
            <a:pPr algn="just"/>
            <a:endParaRPr lang="fr-FR" sz="800" kern="50" dirty="0">
              <a:effectLst/>
              <a:ea typeface="Times New Roman" panose="02020603050405020304" pitchFamily="18" charset="0"/>
            </a:endParaRPr>
          </a:p>
          <a:p>
            <a:pPr marL="342900" lvl="0" indent="-342900" algn="just">
              <a:buFont typeface="Symbol" panose="05050102010706020507" pitchFamily="18" charset="2"/>
              <a:buChar char="-"/>
            </a:pPr>
            <a:r>
              <a:rPr lang="fr-FR" sz="2000" b="1" i="1" kern="50" dirty="0">
                <a:solidFill>
                  <a:srgbClr val="000000"/>
                </a:solidFill>
                <a:effectLst/>
                <a:ea typeface="Times New Roman" panose="02020603050405020304" pitchFamily="18" charset="0"/>
                <a:cs typeface="Tahoma" panose="020B0604030504040204" pitchFamily="34" charset="0"/>
              </a:rPr>
              <a:t>de poursuivre l’équipement de l’Atelier Coupe et Couture par l’acquisition d’une machine à broder et de divers matériels pour l’Atelier de Coupe et Couture, en République Démocratique du Congo. »</a:t>
            </a:r>
            <a:r>
              <a:rPr lang="fr-FR" sz="2000" kern="50" dirty="0">
                <a:solidFill>
                  <a:srgbClr val="000000"/>
                </a:solidFill>
                <a:effectLst/>
                <a:ea typeface="Times New Roman" panose="02020603050405020304" pitchFamily="18" charset="0"/>
              </a:rPr>
              <a:t> </a:t>
            </a:r>
            <a:endParaRPr lang="fr-FR" sz="2000" kern="50" dirty="0">
              <a:effectLst/>
              <a:ea typeface="Times New Roman" panose="02020603050405020304" pitchFamily="18" charset="0"/>
            </a:endParaRPr>
          </a:p>
          <a:p>
            <a:pPr marL="342900" lvl="0" indent="-342900" algn="just">
              <a:buFont typeface="Symbol" panose="05050102010706020507" pitchFamily="18" charset="2"/>
              <a:buChar char="-"/>
            </a:pPr>
            <a:r>
              <a:rPr lang="fr-FR" sz="2000" b="1" i="1" kern="50" dirty="0">
                <a:solidFill>
                  <a:srgbClr val="000000"/>
                </a:solidFill>
                <a:effectLst/>
                <a:ea typeface="Times New Roman" panose="02020603050405020304" pitchFamily="18" charset="0"/>
                <a:cs typeface="Tahoma" panose="020B0604030504040204" pitchFamily="34" charset="0"/>
              </a:rPr>
              <a:t>de financer le salaire annuel d’un formateur sur 5 ans dans le cadre de la formation professionnelle dispensée par l’association « Foyer de Paix – Grands Lacs ».</a:t>
            </a:r>
          </a:p>
          <a:p>
            <a:pPr lvl="0" algn="just"/>
            <a:endParaRPr lang="fr-FR" sz="1200" kern="5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endParaRPr lang="fr-FR" sz="1200" kern="50" dirty="0">
              <a:effectLst/>
              <a:latin typeface="+mj-lt"/>
              <a:ea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477156991"/>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type="body" idx="2"/>
          </p:nvPr>
        </p:nvSpPr>
        <p:spPr/>
        <p:txBody>
          <a:bodyPr>
            <a:normAutofit/>
          </a:bodyPr>
          <a:lstStyle/>
          <a:p>
            <a:endParaRPr lang="fr-FR" dirty="0"/>
          </a:p>
          <a:p>
            <a:endParaRPr lang="fr-FR" dirty="0"/>
          </a:p>
        </p:txBody>
      </p:sp>
      <p:sp>
        <p:nvSpPr>
          <p:cNvPr id="15" name="Espace réservé du contenu 14"/>
          <p:cNvSpPr>
            <a:spLocks noGrp="1"/>
          </p:cNvSpPr>
          <p:nvPr>
            <p:ph sz="half" idx="1"/>
          </p:nvPr>
        </p:nvSpPr>
        <p:spPr>
          <a:xfrm>
            <a:off x="426366" y="609600"/>
            <a:ext cx="8291267" cy="5904656"/>
          </a:xfrm>
        </p:spPr>
        <p:txBody>
          <a:bodyPr>
            <a:noAutofit/>
          </a:bodyPr>
          <a:lstStyle/>
          <a:p>
            <a:pPr>
              <a:buNone/>
            </a:pPr>
            <a:endParaRPr lang="fr-FR" sz="1400" dirty="0"/>
          </a:p>
          <a:p>
            <a:pPr algn="just">
              <a:buNone/>
            </a:pPr>
            <a:r>
              <a:rPr lang="fr-FR" sz="1400" dirty="0">
                <a:cs typeface="Arial" pitchFamily="34" charset="0"/>
              </a:rPr>
              <a:t>	</a:t>
            </a:r>
            <a:r>
              <a:rPr lang="fr-FR" sz="1400" b="1" dirty="0">
                <a:cs typeface="Arial" pitchFamily="34" charset="0"/>
              </a:rPr>
              <a:t>L’APAAH</a:t>
            </a:r>
            <a:r>
              <a:rPr lang="fr-FR" sz="1400" dirty="0">
                <a:cs typeface="Arial" pitchFamily="34" charset="0"/>
              </a:rPr>
              <a:t>, Association Pour l’Aide à l’Action Humanitaire, a été créée en novembre 2006 et est inscrite depuis le 13/12/2006 au registre des Associations du Tribunal d'Instance d'Haguenau sous les références : volume 34 folio n° 1877.</a:t>
            </a:r>
          </a:p>
          <a:p>
            <a:pPr algn="just">
              <a:buNone/>
            </a:pPr>
            <a:endParaRPr lang="fr-FR" sz="1400" dirty="0">
              <a:cs typeface="Arial" pitchFamily="34" charset="0"/>
            </a:endParaRPr>
          </a:p>
          <a:p>
            <a:pPr algn="just">
              <a:buNone/>
            </a:pPr>
            <a:r>
              <a:rPr lang="fr-FR" sz="1400" dirty="0">
                <a:cs typeface="Arial" pitchFamily="34" charset="0"/>
              </a:rPr>
              <a:t>	L’association, non confessionnelle, apolitique, poursuit un but non lucratif et adhère aux principes de la Charte de l’Action Humanitaire.</a:t>
            </a:r>
          </a:p>
          <a:p>
            <a:pPr algn="just">
              <a:buNone/>
            </a:pPr>
            <a:endParaRPr lang="fr-FR" sz="1400" dirty="0">
              <a:cs typeface="Arial" pitchFamily="34" charset="0"/>
            </a:endParaRPr>
          </a:p>
          <a:p>
            <a:pPr algn="just">
              <a:buNone/>
            </a:pPr>
            <a:r>
              <a:rPr lang="fr-FR" sz="1400" dirty="0">
                <a:cs typeface="Arial" pitchFamily="34" charset="0"/>
              </a:rPr>
              <a:t>	Créée par un groupe d'amis d'une dizaine de personnes, forte aujourd'hui de plus de soixante dix adhérents, l'association s'adresse aux personnes de Schweighouse et environs.</a:t>
            </a:r>
          </a:p>
          <a:p>
            <a:pPr algn="just">
              <a:buNone/>
            </a:pPr>
            <a:endParaRPr lang="fr-FR" sz="1400" dirty="0">
              <a:cs typeface="Arial" pitchFamily="34" charset="0"/>
            </a:endParaRPr>
          </a:p>
          <a:p>
            <a:pPr algn="just">
              <a:buNone/>
            </a:pPr>
            <a:r>
              <a:rPr lang="fr-FR" sz="1400" dirty="0">
                <a:cs typeface="Arial" pitchFamily="34" charset="0"/>
              </a:rPr>
              <a:t>	Elle s’intègre dans une démarche humaine, alors que d’autres concernent les loisirs, le sport ou la culture. Tous ces domaines sont sources d’épanouissements humains. C’est cette diversité qui permet à une collectivité d’avancer et d’écrire l’histoire de demain.</a:t>
            </a:r>
          </a:p>
          <a:p>
            <a:pPr algn="just">
              <a:buNone/>
            </a:pPr>
            <a:endParaRPr lang="fr-FR" sz="1400" dirty="0">
              <a:cs typeface="Arial" pitchFamily="34" charset="0"/>
            </a:endParaRPr>
          </a:p>
          <a:p>
            <a:pPr algn="just">
              <a:buNone/>
            </a:pPr>
            <a:r>
              <a:rPr lang="fr-FR" sz="1400" dirty="0">
                <a:cs typeface="Arial" pitchFamily="34" charset="0"/>
              </a:rPr>
              <a:t>	L'APAAH a la particularité de vivre la solidarité aussi bien vers les plus démunis d'ici (Bas-Rhin) que là-bas (autres pays). Ainsi, tous les trois ans, l'association soutient un projet local ou régional tout en poursuivant un partenariat vers l'extérieur, si un tel partenariat existe.</a:t>
            </a:r>
          </a:p>
          <a:p>
            <a:pPr algn="just">
              <a:buNone/>
            </a:pPr>
            <a:endParaRPr lang="fr-FR" sz="1400" dirty="0">
              <a:cs typeface="Arial" pitchFamily="34" charset="0"/>
            </a:endParaRPr>
          </a:p>
          <a:p>
            <a:pPr algn="ctr">
              <a:buNone/>
            </a:pPr>
            <a:r>
              <a:rPr lang="fr-FR" sz="1400" b="1" dirty="0">
                <a:cs typeface="Arial" pitchFamily="34" charset="0"/>
              </a:rPr>
              <a:t>Notre objectif est de veiller à toujours intégrer</a:t>
            </a:r>
          </a:p>
          <a:p>
            <a:pPr algn="ctr">
              <a:buNone/>
            </a:pPr>
            <a:r>
              <a:rPr lang="fr-FR" sz="1400" b="1" dirty="0">
                <a:cs typeface="Arial" pitchFamily="34" charset="0"/>
              </a:rPr>
              <a:t>la pédagogie du « faire avec eux » et non du « faire pour eux »</a:t>
            </a:r>
            <a:r>
              <a:rPr lang="fr-FR" sz="1400" dirty="0">
                <a:cs typeface="Arial" pitchFamily="34" charset="0"/>
              </a:rPr>
              <a:t>.</a:t>
            </a:r>
          </a:p>
          <a:p>
            <a:pPr algn="ctr">
              <a:buNone/>
            </a:pPr>
            <a:r>
              <a:rPr lang="fr-FR" sz="1400" dirty="0">
                <a:cs typeface="Arial" pitchFamily="34" charset="0"/>
              </a:rPr>
              <a:t> </a:t>
            </a:r>
          </a:p>
          <a:p>
            <a:pPr algn="ctr">
              <a:buNone/>
            </a:pPr>
            <a:r>
              <a:rPr lang="fr-FR" sz="1400" dirty="0">
                <a:cs typeface="Arial" pitchFamily="34" charset="0"/>
              </a:rPr>
              <a:t>Soyons </a:t>
            </a:r>
            <a:r>
              <a:rPr lang="fr-FR" sz="1400" b="1" dirty="0">
                <a:cs typeface="Arial" pitchFamily="34" charset="0"/>
              </a:rPr>
              <a:t>« passeurs d’humanité »</a:t>
            </a:r>
            <a:endParaRPr lang="fr-FR" sz="1400" dirty="0">
              <a:cs typeface="Arial" pitchFamily="34" charset="0"/>
            </a:endParaRPr>
          </a:p>
          <a:p>
            <a:pPr algn="ctr">
              <a:buNone/>
            </a:pPr>
            <a:r>
              <a:rPr lang="fr-FR" sz="1400" dirty="0">
                <a:cs typeface="Arial" pitchFamily="34" charset="0"/>
              </a:rPr>
              <a:t>et construisons un monde qui deviendra </a:t>
            </a:r>
            <a:r>
              <a:rPr lang="fr-FR" sz="1400" b="1" dirty="0">
                <a:cs typeface="Arial" pitchFamily="34" charset="0"/>
              </a:rPr>
              <a:t>« géographie de l’amitié »</a:t>
            </a:r>
            <a:r>
              <a:rPr lang="fr-FR" sz="1400" dirty="0">
                <a:cs typeface="Arial" pitchFamily="34" charset="0"/>
              </a:rPr>
              <a:t>.</a:t>
            </a:r>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71F59AF-27A8-4CAE-B846-AB5FC2833F89}"/>
              </a:ext>
            </a:extLst>
          </p:cNvPr>
          <p:cNvSpPr txBox="1"/>
          <p:nvPr/>
        </p:nvSpPr>
        <p:spPr>
          <a:xfrm>
            <a:off x="539552" y="1474619"/>
            <a:ext cx="8064896" cy="4216539"/>
          </a:xfrm>
          <a:prstGeom prst="rect">
            <a:avLst/>
          </a:prstGeom>
          <a:noFill/>
        </p:spPr>
        <p:txBody>
          <a:bodyPr wrap="square" rtlCol="0">
            <a:spAutoFit/>
          </a:bodyPr>
          <a:lstStyle/>
          <a:p>
            <a:pPr marL="342900" lvl="0" indent="-342900" algn="just">
              <a:buFont typeface="Arial" panose="020B0604020202020204" pitchFamily="34" charset="0"/>
              <a:buChar char=""/>
              <a:tabLst>
                <a:tab pos="274320" algn="l"/>
                <a:tab pos="274320" algn="l"/>
              </a:tabLst>
            </a:pPr>
            <a:endParaRPr lang="fr-FR" sz="2000" b="1" kern="50" dirty="0">
              <a:solidFill>
                <a:srgbClr val="000000"/>
              </a:solidFill>
              <a:effectLst/>
            </a:endParaRPr>
          </a:p>
          <a:p>
            <a:pPr marL="342900" lvl="0" indent="-342900" algn="just">
              <a:buFont typeface="Arial" panose="020B0604020202020204" pitchFamily="34" charset="0"/>
              <a:buChar char=""/>
              <a:tabLst>
                <a:tab pos="274320" algn="l"/>
                <a:tab pos="274320" algn="l"/>
              </a:tabLst>
            </a:pPr>
            <a:r>
              <a:rPr lang="fr-FR" sz="2000" b="1" kern="50" dirty="0">
                <a:solidFill>
                  <a:srgbClr val="000000"/>
                </a:solidFill>
                <a:effectLst/>
              </a:rPr>
              <a:t>Article 2. A qui s’adresse ce projet de partenariat </a:t>
            </a:r>
            <a:endParaRPr lang="fr-FR" sz="2000" b="1" kern="50" dirty="0">
              <a:solidFill>
                <a:srgbClr val="333399"/>
              </a:solidFill>
              <a:effectLst/>
            </a:endParaRPr>
          </a:p>
          <a:p>
            <a:r>
              <a:rPr lang="fr-FR" sz="2000" kern="50" dirty="0">
                <a:solidFill>
                  <a:srgbClr val="000000"/>
                </a:solidFill>
                <a:effectLst/>
                <a:ea typeface="Times New Roman" panose="02020603050405020304" pitchFamily="18" charset="0"/>
              </a:rPr>
              <a:t> </a:t>
            </a:r>
            <a:endParaRPr lang="fr-FR" sz="2000" kern="50" dirty="0">
              <a:effectLst/>
              <a:ea typeface="Times New Roman" panose="02020603050405020304" pitchFamily="18" charset="0"/>
            </a:endParaRPr>
          </a:p>
          <a:p>
            <a:pPr algn="just"/>
            <a:r>
              <a:rPr lang="fr-FR" sz="2000" kern="50" dirty="0">
                <a:solidFill>
                  <a:srgbClr val="000000"/>
                </a:solidFill>
                <a:effectLst/>
                <a:ea typeface="Times New Roman" panose="02020603050405020304" pitchFamily="18" charset="0"/>
              </a:rPr>
              <a:t>Le financement de l’achat d’équipements complémentaires pour l’Atelier Coupe et Couture est octroyé en faveur des femmes qui ont déjà fait le parcours de formation en coupe et couture. Ce projet est conçu pour renforcer leurs capacités et contribuer efficacement à leur autonomie économique.</a:t>
            </a:r>
            <a:endParaRPr lang="fr-FR" sz="2000" kern="50" dirty="0">
              <a:effectLst/>
              <a:ea typeface="Times New Roman" panose="02020603050405020304" pitchFamily="18" charset="0"/>
            </a:endParaRPr>
          </a:p>
          <a:p>
            <a:pPr algn="just"/>
            <a:endParaRPr lang="fr-FR" sz="800" kern="50" dirty="0">
              <a:effectLst/>
              <a:ea typeface="Times New Roman" panose="02020603050405020304" pitchFamily="18" charset="0"/>
            </a:endParaRPr>
          </a:p>
          <a:p>
            <a:pPr algn="just"/>
            <a:r>
              <a:rPr lang="fr-FR" sz="2000" kern="50" dirty="0">
                <a:solidFill>
                  <a:srgbClr val="000000"/>
                </a:solidFill>
                <a:effectLst/>
                <a:ea typeface="Times New Roman" panose="02020603050405020304" pitchFamily="18" charset="0"/>
              </a:rPr>
              <a:t>Le financement d’un formateur sur une période de cinq ans permet de soutenir l’association « Foyer de Paix – Grands Lacs » dans son projet éducatif et lui permet de définir un budget de formation professionnelle stable.</a:t>
            </a:r>
          </a:p>
          <a:p>
            <a:pPr algn="just"/>
            <a:endParaRPr lang="fr-FR" sz="2000" kern="50" dirty="0">
              <a:effectLst/>
              <a:latin typeface="+mj-lt"/>
              <a:ea typeface="Times New Roman" panose="02020603050405020304" pitchFamily="18" charset="0"/>
            </a:endParaRPr>
          </a:p>
        </p:txBody>
      </p:sp>
    </p:spTree>
    <p:extLst>
      <p:ext uri="{BB962C8B-B14F-4D97-AF65-F5344CB8AC3E}">
        <p14:creationId xmlns:p14="http://schemas.microsoft.com/office/powerpoint/2010/main" val="3629073770"/>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E0E6F97-4703-4E78-BA21-40A5E7F56363}"/>
              </a:ext>
            </a:extLst>
          </p:cNvPr>
          <p:cNvSpPr txBox="1"/>
          <p:nvPr/>
        </p:nvSpPr>
        <p:spPr>
          <a:xfrm>
            <a:off x="503548" y="528941"/>
            <a:ext cx="8136904" cy="6341288"/>
          </a:xfrm>
          <a:prstGeom prst="rect">
            <a:avLst/>
          </a:prstGeom>
          <a:noFill/>
        </p:spPr>
        <p:txBody>
          <a:bodyPr wrap="square" rtlCol="0">
            <a:spAutoFit/>
          </a:bodyPr>
          <a:lstStyle/>
          <a:p>
            <a:pPr indent="-347345" algn="just">
              <a:lnSpc>
                <a:spcPct val="107000"/>
              </a:lnSpc>
              <a:spcAft>
                <a:spcPts val="800"/>
              </a:spcAft>
              <a:tabLst>
                <a:tab pos="274320" algn="l"/>
              </a:tabLst>
            </a:pPr>
            <a:endParaRPr lang="fr-FR" sz="2000" b="1" kern="100" dirty="0">
              <a:solidFill>
                <a:srgbClr val="000000"/>
              </a:solidFill>
              <a:effectLst/>
              <a:ea typeface="Times New Roman" panose="02020603050405020304" pitchFamily="18" charset="0"/>
              <a:cs typeface="Times New Roman" panose="02020603050405020304" pitchFamily="18" charset="0"/>
            </a:endParaRPr>
          </a:p>
          <a:p>
            <a:pPr indent="-347345" algn="just">
              <a:lnSpc>
                <a:spcPct val="107000"/>
              </a:lnSpc>
              <a:spcAft>
                <a:spcPts val="800"/>
              </a:spcAft>
              <a:tabLst>
                <a:tab pos="274320" algn="l"/>
              </a:tabLst>
            </a:pPr>
            <a:r>
              <a:rPr lang="fr-FR" sz="2000" b="1" kern="100" dirty="0">
                <a:solidFill>
                  <a:srgbClr val="000000"/>
                </a:solidFill>
                <a:effectLst/>
                <a:ea typeface="Times New Roman" panose="02020603050405020304" pitchFamily="18" charset="0"/>
                <a:cs typeface="Times New Roman" panose="02020603050405020304" pitchFamily="18" charset="0"/>
              </a:rPr>
              <a:t>Article 3 Financement du projet</a:t>
            </a:r>
            <a:endParaRPr lang="fr-FR" sz="20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i="1" kern="100" dirty="0">
                <a:solidFill>
                  <a:srgbClr val="000000"/>
                </a:solidFill>
                <a:effectLst/>
                <a:ea typeface="Times New Roman" panose="02020603050405020304" pitchFamily="18" charset="0"/>
                <a:cs typeface="Times New Roman" panose="02020603050405020304" pitchFamily="18" charset="0"/>
              </a:rPr>
              <a:t>3.1    </a:t>
            </a:r>
            <a:r>
              <a:rPr lang="fr-FR" sz="2000" b="1" i="1" kern="100" dirty="0">
                <a:solidFill>
                  <a:srgbClr val="000000"/>
                </a:solidFill>
                <a:effectLst/>
                <a:ea typeface="Times New Roman" panose="02020603050405020304" pitchFamily="18" charset="0"/>
                <a:cs typeface="Times New Roman" panose="02020603050405020304" pitchFamily="18" charset="0"/>
              </a:rPr>
              <a:t>Modalités du partenariat</a:t>
            </a:r>
            <a:endParaRPr lang="fr-FR" sz="2000" b="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L’APAAH, Association Pour l’Aide à l’Action Humanitaire, s’engage à verser :</a:t>
            </a:r>
            <a:endParaRPr lang="fr-FR" sz="2000" dirty="0">
              <a:ea typeface="Times New Roman" panose="02020603050405020304" pitchFamily="18"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a:t>
            </a:r>
            <a:r>
              <a:rPr lang="fr-FR" sz="2000" kern="100" dirty="0">
                <a:solidFill>
                  <a:srgbClr val="000000"/>
                </a:solidFill>
                <a:ea typeface="Times New Roman" panose="02020603050405020304" pitchFamily="18" charset="0"/>
                <a:cs typeface="Times New Roman" panose="02020603050405020304" pitchFamily="18" charset="0"/>
              </a:rPr>
              <a:t> </a:t>
            </a:r>
            <a:r>
              <a:rPr lang="fr-FR" sz="2000" kern="100" dirty="0">
                <a:solidFill>
                  <a:srgbClr val="000000"/>
                </a:solidFill>
                <a:effectLst/>
                <a:ea typeface="Times New Roman" panose="02020603050405020304" pitchFamily="18" charset="0"/>
                <a:cs typeface="Tahoma" panose="020B0604030504040204" pitchFamily="34" charset="0"/>
              </a:rPr>
              <a:t>une aide unique par </a:t>
            </a:r>
            <a:r>
              <a:rPr lang="fr-FR" sz="2000" b="1" u="sng" kern="100" dirty="0">
                <a:solidFill>
                  <a:srgbClr val="000000"/>
                </a:solidFill>
                <a:effectLst/>
                <a:ea typeface="Times New Roman" panose="02020603050405020304" pitchFamily="18" charset="0"/>
                <a:cs typeface="Tahoma" panose="020B0604030504040204" pitchFamily="34" charset="0"/>
              </a:rPr>
              <a:t>un seul versement</a:t>
            </a:r>
            <a:r>
              <a:rPr lang="fr-FR" sz="2000" kern="100" dirty="0">
                <a:solidFill>
                  <a:srgbClr val="000000"/>
                </a:solidFill>
                <a:effectLst/>
                <a:ea typeface="Times New Roman" panose="02020603050405020304" pitchFamily="18" charset="0"/>
                <a:cs typeface="Tahoma" panose="020B0604030504040204" pitchFamily="34" charset="0"/>
              </a:rPr>
              <a:t> pour la poursuite de l’équipement de l’Atelier Coupe et Couture</a:t>
            </a:r>
            <a:endParaRPr lang="fr-FR" sz="20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Lst>
            </a:pPr>
            <a:r>
              <a:rPr lang="fr-FR" sz="2000" b="1" u="sng" kern="100" dirty="0">
                <a:solidFill>
                  <a:srgbClr val="000000"/>
                </a:solidFill>
                <a:effectLst/>
                <a:ea typeface="Times New Roman" panose="02020603050405020304" pitchFamily="18" charset="0"/>
                <a:cs typeface="Tahoma" panose="020B0604030504040204" pitchFamily="34" charset="0"/>
              </a:rPr>
              <a:t>une aide annuelle sur cinq ans</a:t>
            </a:r>
            <a:r>
              <a:rPr lang="fr-FR" sz="2000" kern="100" dirty="0">
                <a:solidFill>
                  <a:srgbClr val="000000"/>
                </a:solidFill>
                <a:effectLst/>
                <a:ea typeface="Times New Roman" panose="02020603050405020304" pitchFamily="18" charset="0"/>
                <a:cs typeface="Tahoma" panose="020B0604030504040204" pitchFamily="34" charset="0"/>
              </a:rPr>
              <a:t> pour financer un formateur dans le cadre éducatif de l’association « Foyer de Paix – Grands Lacs ».</a:t>
            </a:r>
            <a:endParaRPr lang="fr-FR" sz="20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L’APAAH financera les deux projets comme suit :</a:t>
            </a:r>
            <a:endParaRPr lang="fr-FR" sz="20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 </a:t>
            </a:r>
            <a:r>
              <a:rPr lang="fr-FR" sz="2000" b="1" kern="100" dirty="0">
                <a:solidFill>
                  <a:srgbClr val="000000"/>
                </a:solidFill>
                <a:effectLst/>
                <a:ea typeface="Times New Roman" panose="02020603050405020304" pitchFamily="18" charset="0"/>
                <a:cs typeface="Times New Roman" panose="02020603050405020304" pitchFamily="18" charset="0"/>
              </a:rPr>
              <a:t>1873 € </a:t>
            </a:r>
            <a:r>
              <a:rPr lang="fr-FR" sz="2000" kern="100" dirty="0">
                <a:solidFill>
                  <a:srgbClr val="000000"/>
                </a:solidFill>
                <a:effectLst/>
                <a:ea typeface="Times New Roman" panose="02020603050405020304" pitchFamily="18" charset="0"/>
                <a:cs typeface="Times New Roman" panose="02020603050405020304" pitchFamily="18" charset="0"/>
              </a:rPr>
              <a:t>en un seul versement pour le projet « Atelier Coupe et Couture »</a:t>
            </a:r>
            <a:endParaRPr lang="fr-FR" sz="20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 </a:t>
            </a:r>
            <a:r>
              <a:rPr lang="fr-FR" sz="2000" b="1" kern="100" dirty="0">
                <a:solidFill>
                  <a:srgbClr val="000000"/>
                </a:solidFill>
                <a:effectLst/>
                <a:ea typeface="Times New Roman" panose="02020603050405020304" pitchFamily="18" charset="0"/>
                <a:cs typeface="Times New Roman" panose="02020603050405020304" pitchFamily="18" charset="0"/>
              </a:rPr>
              <a:t>1200 € </a:t>
            </a:r>
            <a:r>
              <a:rPr lang="fr-FR" sz="2000" kern="100" dirty="0">
                <a:solidFill>
                  <a:srgbClr val="000000"/>
                </a:solidFill>
                <a:effectLst/>
                <a:ea typeface="Times New Roman" panose="02020603050405020304" pitchFamily="18" charset="0"/>
                <a:cs typeface="Times New Roman" panose="02020603050405020304" pitchFamily="18" charset="0"/>
              </a:rPr>
              <a:t>par an sur cinq ans à partir de 2019 pour financer un formateur.</a:t>
            </a:r>
            <a:endParaRPr lang="fr-FR" sz="20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Au terme de ces cinq ans, nos partenaires s’engagent à évaluer les résultats des projets financés et  à fixer les modalités  d’un nouvel et éventuel partenariat.</a:t>
            </a:r>
            <a:endParaRPr lang="fr-FR" sz="2000" dirty="0">
              <a:effectLst/>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31957499"/>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5BD8F-B5C3-4AE4-A587-81F941A77317}"/>
              </a:ext>
            </a:extLst>
          </p:cNvPr>
          <p:cNvSpPr txBox="1"/>
          <p:nvPr/>
        </p:nvSpPr>
        <p:spPr>
          <a:xfrm>
            <a:off x="539552" y="1628800"/>
            <a:ext cx="7992888" cy="4213205"/>
          </a:xfrm>
          <a:prstGeom prst="rect">
            <a:avLst/>
          </a:prstGeom>
          <a:noFill/>
        </p:spPr>
        <p:txBody>
          <a:bodyPr wrap="square" rtlCol="0">
            <a:spAutoFit/>
          </a:bodyPr>
          <a:lstStyle/>
          <a:p>
            <a:pPr algn="just">
              <a:lnSpc>
                <a:spcPct val="107000"/>
              </a:lnSpc>
              <a:spcAft>
                <a:spcPts val="800"/>
              </a:spcAft>
            </a:pPr>
            <a:r>
              <a:rPr lang="fr-FR" sz="2000" i="1" kern="100" dirty="0">
                <a:solidFill>
                  <a:srgbClr val="000000"/>
                </a:solidFill>
                <a:effectLst/>
                <a:ea typeface="Times New Roman" panose="02020603050405020304" pitchFamily="18" charset="0"/>
                <a:cs typeface="Times New Roman" panose="02020603050405020304" pitchFamily="18" charset="0"/>
              </a:rPr>
              <a:t>3 .2   </a:t>
            </a:r>
            <a:r>
              <a:rPr lang="fr-FR" sz="2000" b="1" i="1" kern="100" dirty="0">
                <a:solidFill>
                  <a:srgbClr val="000000"/>
                </a:solidFill>
                <a:effectLst/>
                <a:ea typeface="Times New Roman" panose="02020603050405020304" pitchFamily="18" charset="0"/>
                <a:cs typeface="Times New Roman" panose="02020603050405020304" pitchFamily="18" charset="0"/>
              </a:rPr>
              <a:t>Paiement</a:t>
            </a:r>
            <a:endParaRPr lang="fr-FR" sz="2000" b="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L’APAAH se chargera de régler :</a:t>
            </a:r>
            <a:endParaRPr lang="fr-FR" sz="20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Lst>
            </a:pPr>
            <a:r>
              <a:rPr lang="fr-FR" sz="2000" kern="100" dirty="0">
                <a:solidFill>
                  <a:srgbClr val="000000"/>
                </a:solidFill>
                <a:effectLst/>
                <a:ea typeface="Times New Roman" panose="02020603050405020304" pitchFamily="18" charset="0"/>
                <a:cs typeface="Tahoma" panose="020B0604030504040204" pitchFamily="34" charset="0"/>
              </a:rPr>
              <a:t>la somme de 1873 € en un versement unique en </a:t>
            </a:r>
            <a:r>
              <a:rPr lang="fr-FR" sz="2000" b="1" kern="100" dirty="0">
                <a:solidFill>
                  <a:srgbClr val="000000"/>
                </a:solidFill>
                <a:effectLst/>
                <a:ea typeface="Times New Roman" panose="02020603050405020304" pitchFamily="18" charset="0"/>
                <a:cs typeface="Tahoma" panose="020B0604030504040204" pitchFamily="34" charset="0"/>
              </a:rPr>
              <a:t>septembre 2018</a:t>
            </a:r>
            <a:r>
              <a:rPr lang="fr-FR" sz="2000" kern="100" dirty="0">
                <a:solidFill>
                  <a:srgbClr val="000000"/>
                </a:solidFill>
                <a:effectLst/>
                <a:ea typeface="Times New Roman" panose="02020603050405020304" pitchFamily="18" charset="0"/>
                <a:cs typeface="Times New Roman" panose="02020603050405020304" pitchFamily="18" charset="0"/>
              </a:rPr>
              <a:t> </a:t>
            </a:r>
            <a:endParaRPr lang="fr-FR" sz="20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Lst>
            </a:pPr>
            <a:r>
              <a:rPr lang="fr-FR" sz="2000" kern="100" dirty="0">
                <a:solidFill>
                  <a:srgbClr val="000000"/>
                </a:solidFill>
                <a:effectLst/>
                <a:ea typeface="Times New Roman" panose="02020603050405020304" pitchFamily="18" charset="0"/>
                <a:cs typeface="Tahoma" panose="020B0604030504040204" pitchFamily="34" charset="0"/>
              </a:rPr>
              <a:t>le montant annuel de 1200 € </a:t>
            </a:r>
            <a:r>
              <a:rPr lang="fr-FR" sz="2000" b="1" kern="100" dirty="0">
                <a:solidFill>
                  <a:srgbClr val="000000"/>
                </a:solidFill>
                <a:effectLst/>
                <a:ea typeface="Times New Roman" panose="02020603050405020304" pitchFamily="18" charset="0"/>
                <a:cs typeface="Tahoma" panose="020B0604030504040204" pitchFamily="34" charset="0"/>
              </a:rPr>
              <a:t>en janvier</a:t>
            </a:r>
            <a:r>
              <a:rPr lang="fr-FR" sz="2000" kern="100" dirty="0">
                <a:solidFill>
                  <a:srgbClr val="000000"/>
                </a:solidFill>
                <a:effectLst/>
                <a:ea typeface="Times New Roman" panose="02020603050405020304" pitchFamily="18" charset="0"/>
                <a:cs typeface="Tahoma" panose="020B0604030504040204" pitchFamily="34" charset="0"/>
              </a:rPr>
              <a:t> de chaque année civile de 2019,2020,2021,2022,2023.</a:t>
            </a:r>
            <a:r>
              <a:rPr lang="fr-FR" sz="2000" dirty="0">
                <a:effectLst/>
                <a:ea typeface="Times New Roman" panose="02020603050405020304" pitchFamily="18" charset="0"/>
                <a:cs typeface="Times New Roman" panose="02020603050405020304" pitchFamily="18" charset="0"/>
              </a:rPr>
              <a:t> </a:t>
            </a:r>
            <a:endParaRPr lang="fr-FR" sz="20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3.3   </a:t>
            </a:r>
            <a:r>
              <a:rPr lang="fr-FR" sz="2000" b="1" i="1" kern="100" dirty="0">
                <a:solidFill>
                  <a:srgbClr val="000000"/>
                </a:solidFill>
                <a:effectLst/>
                <a:ea typeface="Times New Roman" panose="02020603050405020304" pitchFamily="18" charset="0"/>
                <a:cs typeface="Times New Roman" panose="02020603050405020304" pitchFamily="18" charset="0"/>
              </a:rPr>
              <a:t>Clause de sauvegarde</a:t>
            </a:r>
            <a:endParaRPr lang="fr-FR" sz="2000" b="1" dirty="0">
              <a:effectLst/>
              <a:ea typeface="Calibri" panose="020F0502020204030204" pitchFamily="34" charset="0"/>
              <a:cs typeface="Times New Roman" panose="02020603050405020304" pitchFamily="18" charset="0"/>
            </a:endParaRPr>
          </a:p>
          <a:p>
            <a:pPr algn="just">
              <a:lnSpc>
                <a:spcPct val="107000"/>
              </a:lnSpc>
              <a:spcAft>
                <a:spcPts val="800"/>
              </a:spcAft>
            </a:pPr>
            <a:r>
              <a:rPr lang="fr-FR" sz="2000" kern="100" dirty="0">
                <a:solidFill>
                  <a:srgbClr val="000000"/>
                </a:solidFill>
                <a:effectLst/>
                <a:ea typeface="Times New Roman" panose="02020603050405020304" pitchFamily="18" charset="0"/>
                <a:cs typeface="Times New Roman" panose="02020603050405020304" pitchFamily="18" charset="0"/>
              </a:rPr>
              <a:t>        L’APAAH ne pourra pas être tenue pour responsable dans le cas où, pour une raison ou une autre, elle serait dans l’impossibilité financière d’honorer ce partenariat. Dans ce cas, elle devra en informer le plus rapidement possible son partenaire, l’association « Foyer de Paix - Grands Lacs ».</a:t>
            </a:r>
            <a:endParaRPr lang="fr-FR"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0429059"/>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24E045A-FC27-4D38-82DA-BA3D4816F188}"/>
              </a:ext>
            </a:extLst>
          </p:cNvPr>
          <p:cNvSpPr txBox="1">
            <a:spLocks/>
          </p:cNvSpPr>
          <p:nvPr/>
        </p:nvSpPr>
        <p:spPr>
          <a:xfrm>
            <a:off x="457200" y="548680"/>
            <a:ext cx="8229600" cy="144016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fr-FR" sz="2800" b="1" u="sng" dirty="0">
                <a:solidFill>
                  <a:srgbClr val="FF0000"/>
                </a:solidFill>
              </a:rPr>
              <a:t>CONTRAT DE PARTENARIAT N°4</a:t>
            </a:r>
            <a:br>
              <a:rPr lang="fr-FR" sz="2800" dirty="0"/>
            </a:br>
            <a:br>
              <a:rPr lang="fr-FR" sz="2800" dirty="0"/>
            </a:br>
            <a:r>
              <a:rPr lang="fr-FR" sz="3000" b="1" dirty="0"/>
              <a:t>Projet Soutien Social et Familial</a:t>
            </a:r>
          </a:p>
        </p:txBody>
      </p:sp>
      <p:sp>
        <p:nvSpPr>
          <p:cNvPr id="6" name="ZoneTexte 5">
            <a:extLst>
              <a:ext uri="{FF2B5EF4-FFF2-40B4-BE49-F238E27FC236}">
                <a16:creationId xmlns:a16="http://schemas.microsoft.com/office/drawing/2014/main" id="{CA74BF2A-4085-4D1D-B9A8-62AEE984F77F}"/>
              </a:ext>
            </a:extLst>
          </p:cNvPr>
          <p:cNvSpPr txBox="1"/>
          <p:nvPr/>
        </p:nvSpPr>
        <p:spPr>
          <a:xfrm>
            <a:off x="457200" y="2348880"/>
            <a:ext cx="8229600" cy="3477875"/>
          </a:xfrm>
          <a:prstGeom prst="rect">
            <a:avLst/>
          </a:prstGeom>
          <a:noFill/>
        </p:spPr>
        <p:txBody>
          <a:bodyPr wrap="square" rtlCol="0">
            <a:spAutoFit/>
          </a:bodyPr>
          <a:lstStyle/>
          <a:p>
            <a:pPr algn="just"/>
            <a:endParaRPr lang="fr-FR" sz="2000" b="1" u="sng" dirty="0">
              <a:effectLst/>
            </a:endParaRPr>
          </a:p>
          <a:p>
            <a:pPr algn="just"/>
            <a:endParaRPr lang="fr-FR" sz="2000" b="1" u="sng" dirty="0"/>
          </a:p>
          <a:p>
            <a:pPr algn="just"/>
            <a:r>
              <a:rPr lang="fr-FR" sz="2000" b="1" u="sng" dirty="0">
                <a:effectLst/>
              </a:rPr>
              <a:t>ARTICLE 1 : Objet du contrat</a:t>
            </a:r>
          </a:p>
          <a:p>
            <a:pPr algn="just"/>
            <a:r>
              <a:rPr lang="fr-FR" sz="2000" b="1" dirty="0">
                <a:effectLst/>
                <a:ea typeface="Times New Roman" panose="02020603050405020304" pitchFamily="18" charset="0"/>
              </a:rPr>
              <a:t> </a:t>
            </a:r>
            <a:endParaRPr lang="fr-FR" sz="2000" dirty="0">
              <a:effectLst/>
              <a:ea typeface="Times New Roman" panose="02020603050405020304" pitchFamily="18" charset="0"/>
            </a:endParaRPr>
          </a:p>
          <a:p>
            <a:pPr algn="just">
              <a:tabLst>
                <a:tab pos="449580" algn="l"/>
              </a:tabLst>
            </a:pPr>
            <a:r>
              <a:rPr lang="fr-FR" sz="2000" dirty="0">
                <a:effectLst/>
                <a:ea typeface="Times New Roman" panose="02020603050405020304" pitchFamily="18" charset="0"/>
              </a:rPr>
              <a:t>L’</a:t>
            </a:r>
            <a:r>
              <a:rPr lang="fr-FR" sz="2000" b="1" dirty="0">
                <a:effectLst/>
                <a:ea typeface="Times New Roman" panose="02020603050405020304" pitchFamily="18" charset="0"/>
              </a:rPr>
              <a:t>APAAH</a:t>
            </a:r>
            <a:r>
              <a:rPr lang="fr-FR" sz="2000" dirty="0">
                <a:effectLst/>
                <a:ea typeface="Times New Roman" panose="02020603050405020304" pitchFamily="18" charset="0"/>
              </a:rPr>
              <a:t> apporte son soutien au « Pôle Social Enfants et Familles » en offrant la possibilité à des donateurs de le soutenir financièrement et particulièrement ce projet appelé </a:t>
            </a:r>
            <a:r>
              <a:rPr lang="fr-FR" sz="2000" b="1" dirty="0">
                <a:effectLst/>
                <a:ea typeface="Times New Roman" panose="02020603050405020304" pitchFamily="18" charset="0"/>
              </a:rPr>
              <a:t>« PROJET SOUTIEN SOCIAL ET FAMILIAL »</a:t>
            </a:r>
            <a:r>
              <a:rPr lang="fr-FR" sz="2000" dirty="0">
                <a:effectLst/>
                <a:ea typeface="Times New Roman" panose="02020603050405020304" pitchFamily="18" charset="0"/>
              </a:rPr>
              <a:t>. Ce projet de partenariat permet à l’association FDP GL d’apporter une aide financière ciblée à des familles pauvres et à des enfants de familles pauvres.</a:t>
            </a:r>
          </a:p>
          <a:p>
            <a:pPr algn="just">
              <a:tabLst>
                <a:tab pos="449580" algn="l"/>
              </a:tabLst>
            </a:pPr>
            <a:endParaRPr lang="fr-FR" sz="2000" dirty="0">
              <a:effectLst/>
              <a:ea typeface="Times New Roman" panose="02020603050405020304" pitchFamily="18" charset="0"/>
            </a:endParaRPr>
          </a:p>
        </p:txBody>
      </p:sp>
    </p:spTree>
    <p:extLst>
      <p:ext uri="{BB962C8B-B14F-4D97-AF65-F5344CB8AC3E}">
        <p14:creationId xmlns:p14="http://schemas.microsoft.com/office/powerpoint/2010/main" val="1739507136"/>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5C731DE-32CB-49FE-B416-813A1DCD9F33}"/>
              </a:ext>
            </a:extLst>
          </p:cNvPr>
          <p:cNvSpPr txBox="1"/>
          <p:nvPr/>
        </p:nvSpPr>
        <p:spPr>
          <a:xfrm>
            <a:off x="719572" y="834996"/>
            <a:ext cx="7704856" cy="6047809"/>
          </a:xfrm>
          <a:prstGeom prst="rect">
            <a:avLst/>
          </a:prstGeom>
          <a:noFill/>
        </p:spPr>
        <p:txBody>
          <a:bodyPr wrap="square" rtlCol="0">
            <a:spAutoFit/>
          </a:bodyPr>
          <a:lstStyle/>
          <a:p>
            <a:pPr algn="just"/>
            <a:r>
              <a:rPr lang="fr-FR" sz="2000" b="1" u="sng" dirty="0">
                <a:effectLst/>
                <a:ea typeface="Times New Roman" panose="02020603050405020304" pitchFamily="18" charset="0"/>
              </a:rPr>
              <a:t>ARTICLE 2 : Engagements de l’APAAH</a:t>
            </a:r>
            <a:endParaRPr lang="fr-FR" sz="2000" b="1" u="sng" dirty="0">
              <a:ea typeface="Times New Roman" panose="02020603050405020304" pitchFamily="18" charset="0"/>
            </a:endParaRPr>
          </a:p>
          <a:p>
            <a:pPr algn="just"/>
            <a:endParaRPr lang="fr-FR" sz="800" dirty="0">
              <a:effectLst/>
              <a:ea typeface="Times New Roman" panose="02020603050405020304" pitchFamily="18" charset="0"/>
            </a:endParaRPr>
          </a:p>
          <a:p>
            <a:pPr algn="just">
              <a:tabLst>
                <a:tab pos="449580" algn="l"/>
              </a:tabLst>
            </a:pPr>
            <a:r>
              <a:rPr lang="fr-FR" sz="2000" dirty="0">
                <a:effectLst/>
                <a:ea typeface="Times New Roman" panose="02020603050405020304" pitchFamily="18" charset="0"/>
              </a:rPr>
              <a:t>2.1 Afin de soutenir l’association </a:t>
            </a:r>
            <a:r>
              <a:rPr lang="fr-FR" sz="2000" b="1" dirty="0">
                <a:effectLst/>
                <a:ea typeface="Times New Roman" panose="02020603050405020304" pitchFamily="18" charset="0"/>
              </a:rPr>
              <a:t>FDP – Grands Lacs</a:t>
            </a:r>
            <a:r>
              <a:rPr lang="fr-FR" sz="2000" dirty="0">
                <a:effectLst/>
                <a:ea typeface="Times New Roman" panose="02020603050405020304" pitchFamily="18" charset="0"/>
              </a:rPr>
              <a:t> dans la réalisation du projet, l’</a:t>
            </a:r>
            <a:r>
              <a:rPr lang="fr-FR" sz="2000" b="1" dirty="0">
                <a:effectLst/>
                <a:ea typeface="Times New Roman" panose="02020603050405020304" pitchFamily="18" charset="0"/>
              </a:rPr>
              <a:t>APAAH</a:t>
            </a:r>
            <a:r>
              <a:rPr lang="fr-FR" sz="2000" dirty="0">
                <a:effectLst/>
                <a:ea typeface="Times New Roman" panose="02020603050405020304" pitchFamily="18" charset="0"/>
              </a:rPr>
              <a:t> s’engage à lui verser les sommes récoltées lors de dons affectés à ce projet précis qu’ils soient annuels, semestriels ou mensuels. Les versements se feront annuellement par avance de fonds. Ces sommes seront versées par virement à l’ordre du « </a:t>
            </a:r>
            <a:r>
              <a:rPr lang="fr-FR" sz="2000" b="1" dirty="0">
                <a:effectLst/>
                <a:ea typeface="Times New Roman" panose="02020603050405020304" pitchFamily="18" charset="0"/>
              </a:rPr>
              <a:t>Foyer de Paix – Grands Lacs Projet SOUTIEN SOCIAL ET FAMILIAL </a:t>
            </a:r>
            <a:r>
              <a:rPr lang="fr-FR" sz="2000" dirty="0">
                <a:effectLst/>
                <a:ea typeface="Times New Roman" panose="02020603050405020304" pitchFamily="18" charset="0"/>
              </a:rPr>
              <a:t>», via les Missionnaires Xavériens de Parme dont la banque est à Bruxelles. </a:t>
            </a:r>
          </a:p>
          <a:p>
            <a:pPr algn="just">
              <a:tabLst>
                <a:tab pos="449580" algn="l"/>
              </a:tabLst>
            </a:pPr>
            <a:endParaRPr lang="fr-FR" sz="800" dirty="0">
              <a:effectLst/>
              <a:ea typeface="Times New Roman" panose="02020603050405020304" pitchFamily="18" charset="0"/>
            </a:endParaRPr>
          </a:p>
          <a:p>
            <a:pPr algn="just">
              <a:tabLst>
                <a:tab pos="449580" algn="l"/>
              </a:tabLst>
            </a:pPr>
            <a:r>
              <a:rPr lang="fr-FR" sz="2000" dirty="0">
                <a:effectLst/>
                <a:ea typeface="Times New Roman" panose="02020603050405020304" pitchFamily="18" charset="0"/>
              </a:rPr>
              <a:t>L’association APAAH abondera le projet du « Pôle Social Enfants et Familles » d’un fonds de départ de 400,00 € auquel s’ajouteront les dons de donateurs. L’APAAH se réserve la possibilité d’apporter une ou d’autres participations aux vues de l’évolution du projet.</a:t>
            </a:r>
          </a:p>
          <a:p>
            <a:pPr algn="just">
              <a:tabLst>
                <a:tab pos="449580" algn="l"/>
              </a:tabLst>
            </a:pPr>
            <a:endParaRPr lang="fr-FR" sz="800" dirty="0">
              <a:effectLst/>
              <a:ea typeface="Times New Roman" panose="02020603050405020304" pitchFamily="18" charset="0"/>
            </a:endParaRPr>
          </a:p>
          <a:p>
            <a:pPr algn="just">
              <a:tabLst>
                <a:tab pos="449580" algn="l"/>
              </a:tabLst>
            </a:pPr>
            <a:r>
              <a:rPr lang="fr-FR" sz="2000" dirty="0">
                <a:effectLst/>
                <a:ea typeface="Times New Roman" panose="02020603050405020304" pitchFamily="18" charset="0"/>
              </a:rPr>
              <a:t>2.2 L’</a:t>
            </a:r>
            <a:r>
              <a:rPr lang="fr-FR" sz="2000" b="1" dirty="0">
                <a:effectLst/>
                <a:ea typeface="Times New Roman" panose="02020603050405020304" pitchFamily="18" charset="0"/>
              </a:rPr>
              <a:t>APAAH</a:t>
            </a:r>
            <a:r>
              <a:rPr lang="fr-FR" sz="2000" dirty="0">
                <a:effectLst/>
                <a:ea typeface="Times New Roman" panose="02020603050405020304" pitchFamily="18" charset="0"/>
              </a:rPr>
              <a:t> et l’association </a:t>
            </a:r>
            <a:r>
              <a:rPr lang="fr-FR" sz="2000" b="1" dirty="0">
                <a:effectLst/>
                <a:ea typeface="Times New Roman" panose="02020603050405020304" pitchFamily="18" charset="0"/>
              </a:rPr>
              <a:t>FDP Grands Lacs</a:t>
            </a:r>
            <a:r>
              <a:rPr lang="fr-FR" sz="2000" dirty="0">
                <a:effectLst/>
                <a:ea typeface="Times New Roman" panose="02020603050405020304" pitchFamily="18" charset="0"/>
              </a:rPr>
              <a:t> pourront diffuser une présentation du partenariat, objet du contrat susmentionné ainsi que différentes actualités relatives au Projet sur ses différents supports de communication internes et externes.</a:t>
            </a:r>
          </a:p>
          <a:p>
            <a:pPr algn="just">
              <a:tabLst>
                <a:tab pos="449580" algn="l"/>
              </a:tabLst>
            </a:pPr>
            <a:r>
              <a:rPr lang="fr-FR" sz="1100" dirty="0">
                <a:effectLst/>
                <a:ea typeface="Times New Roman" panose="02020603050405020304" pitchFamily="18" charset="0"/>
              </a:rPr>
              <a:t> </a:t>
            </a:r>
          </a:p>
        </p:txBody>
      </p:sp>
    </p:spTree>
    <p:extLst>
      <p:ext uri="{BB962C8B-B14F-4D97-AF65-F5344CB8AC3E}">
        <p14:creationId xmlns:p14="http://schemas.microsoft.com/office/powerpoint/2010/main" val="3685244803"/>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5BA699B-9785-4FCE-9E17-5C731F03FF4E}"/>
              </a:ext>
            </a:extLst>
          </p:cNvPr>
          <p:cNvSpPr txBox="1"/>
          <p:nvPr/>
        </p:nvSpPr>
        <p:spPr>
          <a:xfrm>
            <a:off x="359532" y="764704"/>
            <a:ext cx="8424936" cy="1654940"/>
          </a:xfrm>
          <a:prstGeom prst="rect">
            <a:avLst/>
          </a:prstGeom>
          <a:noFill/>
        </p:spPr>
        <p:txBody>
          <a:bodyPr wrap="square" rtlCol="0">
            <a:spAutoFit/>
          </a:bodyPr>
          <a:lstStyle/>
          <a:p>
            <a:pPr algn="ctr">
              <a:lnSpc>
                <a:spcPct val="107000"/>
              </a:lnSpc>
              <a:spcAft>
                <a:spcPts val="800"/>
              </a:spcAft>
            </a:pPr>
            <a:r>
              <a:rPr lang="fr-FR" sz="3000" b="1" dirty="0">
                <a:highlight>
                  <a:srgbClr val="00FFFF"/>
                </a:highlight>
                <a:latin typeface="+mj-lt"/>
                <a:ea typeface="Calibri" panose="020F0502020204030204" pitchFamily="34" charset="0"/>
                <a:cs typeface="Calibri" panose="020F0502020204030204" pitchFamily="34" charset="0"/>
              </a:rPr>
              <a:t>EN 2020, L’APAAH SOUTIENT LE PROJET DE LA CONGREGATION DES OBLATS</a:t>
            </a:r>
            <a:endParaRPr lang="fr-FR" sz="800" b="1" dirty="0">
              <a:effectLst/>
              <a:highlight>
                <a:srgbClr val="00FFFF"/>
              </a:highlight>
              <a:latin typeface="+mj-lt"/>
              <a:ea typeface="Calibri" panose="020F0502020204030204" pitchFamily="34" charset="0"/>
              <a:cs typeface="Calibri" panose="020F0502020204030204" pitchFamily="34" charset="0"/>
            </a:endParaRPr>
          </a:p>
          <a:p>
            <a:pPr algn="ctr">
              <a:lnSpc>
                <a:spcPct val="107000"/>
              </a:lnSpc>
              <a:spcAft>
                <a:spcPts val="800"/>
              </a:spcAft>
            </a:pPr>
            <a:r>
              <a:rPr lang="fr-FR" sz="3000" b="1" dirty="0">
                <a:highlight>
                  <a:srgbClr val="00FFFF"/>
                </a:highlight>
                <a:latin typeface="+mj-lt"/>
                <a:ea typeface="Calibri" panose="020F0502020204030204" pitchFamily="34" charset="0"/>
                <a:cs typeface="Calibri" panose="020F0502020204030204" pitchFamily="34" charset="0"/>
              </a:rPr>
              <a:t>CONSTRUCTION DU NOUVEL ORPHELINAT </a:t>
            </a:r>
            <a:endParaRPr lang="fr-FR" sz="3000" b="1" dirty="0">
              <a:effectLst/>
              <a:highlight>
                <a:srgbClr val="00FFFF"/>
              </a:highlight>
              <a:latin typeface="+mj-l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42E33FA-3894-4EDE-A0E9-5D5E47FC59C2}"/>
              </a:ext>
            </a:extLst>
          </p:cNvPr>
          <p:cNvSpPr>
            <a:spLocks noChangeArrowheads="1"/>
          </p:cNvSpPr>
          <p:nvPr/>
        </p:nvSpPr>
        <p:spPr bwMode="auto">
          <a:xfrm>
            <a:off x="755576" y="3146855"/>
            <a:ext cx="7632848"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VISITE DE L’ORPHELINAT PAR LE PROVINCIAL DE FRANCE,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LE PÈRE VINCENT GRUBER </a:t>
            </a:r>
            <a:endParaRPr kumimoji="0" lang="fr-FR"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000"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Visite des enfants et adolescents ainsi que de l’équipe oblate et des 4 permanentes agents de service de l’orphelinat. Le Père </a:t>
            </a:r>
            <a:r>
              <a:rPr kumimoji="0" lang="fr-FR" altLang="fr-FR" sz="20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Hiên</a:t>
            </a: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et son équipe vivent une mission extraordinaire auprès des enfants les plus pauvres venant de tout le pays souvent orphelins ou envoyés par des familles sans ressources et présentés par les autorités politiques et sociales. Ils sont 80 mineurs dont 38 filles de 7 ethnies différentes.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4652660"/>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226D1DD-7936-48FC-B682-6A94778373A3}"/>
              </a:ext>
            </a:extLst>
          </p:cNvPr>
          <p:cNvSpPr txBox="1"/>
          <p:nvPr/>
        </p:nvSpPr>
        <p:spPr>
          <a:xfrm>
            <a:off x="575556" y="1139726"/>
            <a:ext cx="7992888" cy="5262979"/>
          </a:xfrm>
          <a:prstGeom prst="rect">
            <a:avLst/>
          </a:prstGeom>
          <a:noFill/>
        </p:spPr>
        <p:txBody>
          <a:bodyPr wrap="square">
            <a:spAutoFit/>
          </a:bodyPr>
          <a:lstStyle/>
          <a:p>
            <a:pPr algn="just" eaLnBrk="0" fontAlgn="base" hangingPunct="0">
              <a:spcBef>
                <a:spcPct val="0"/>
              </a:spcBef>
              <a:spcAft>
                <a:spcPct val="0"/>
              </a:spcAft>
            </a:pP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L’orphelinat a eu en 2019 la visite du plus haut responsable de l’association patriotique et des autorités provinciales et locales avec en plus la télévision étatique. Le Père </a:t>
            </a:r>
            <a:r>
              <a:rPr kumimoji="0" lang="fr-FR" altLang="fr-FR" sz="20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Hiên</a:t>
            </a: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 été félicité et l’œuvre louée. </a:t>
            </a:r>
            <a:endParaRPr kumimoji="0" lang="fr-FR" altLang="fr-FR"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algn="just" eaLnBrk="0" fontAlgn="base" hangingPunct="0">
              <a:spcBef>
                <a:spcPct val="0"/>
              </a:spcBef>
              <a:spcAft>
                <a:spcPct val="0"/>
              </a:spcAft>
            </a:pP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Au-delà des contrôles suivis des autorités, l’équipe porte à bout de bras la recherche de financements, l’éducation, le suivi médical et le bien-être des enfants ainsi que la responsabilité civile et morale envers l’Eglise locale et les autorités politiques.</a:t>
            </a:r>
            <a:endParaRPr kumimoji="0" lang="fr-FR" altLang="fr-FR"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fr-FR" altLang="fr-FR" sz="800" dirty="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Le jardin contigu acheté récemment a été partiellement aménagé pour permettre des cours de couture prodigués par des professionnels aux enfants. Des cours de sculpture sur bois sont prévus. La construction d’un deuxième grand bâtiment est envisagée afin d’accueillir près de 100 enfants et de permettre aux filles d’avoir leur lieu propre. On a mieux trouvé le bon rythme pour les enfants entre leurs études, la vie collective et personnelle. 14 ont fini leur temps cette année et sont retournés dans leur région pour un travail. Le Père </a:t>
            </a:r>
            <a:r>
              <a:rPr kumimoji="0" lang="fr-FR" altLang="fr-FR" sz="20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Hiên</a:t>
            </a:r>
            <a:r>
              <a:rPr kumimoji="0" lang="fr-FR" altLang="fr-FR" sz="20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va visiter les anciens et voir les candidats en sillonnant tout le pays.</a:t>
            </a:r>
            <a:endParaRPr kumimoji="0" lang="fr-FR" altLang="fr-FR"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638958634"/>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AB8FB7B-B3CD-4017-826A-2D6F2D7E4728}"/>
              </a:ext>
            </a:extLst>
          </p:cNvPr>
          <p:cNvSpPr>
            <a:spLocks noGrp="1"/>
          </p:cNvSpPr>
          <p:nvPr>
            <p:ph type="title"/>
          </p:nvPr>
        </p:nvSpPr>
        <p:spPr>
          <a:xfrm>
            <a:off x="457200" y="3026926"/>
            <a:ext cx="3581355" cy="362304"/>
          </a:xfrm>
        </p:spPr>
        <p:txBody>
          <a:bodyPr anchor="b">
            <a:normAutofit/>
          </a:bodyPr>
          <a:lstStyle/>
          <a:p>
            <a:pPr algn="ctr"/>
            <a:r>
              <a:rPr lang="en-US" sz="2000" dirty="0">
                <a:latin typeface="+mn-lt"/>
              </a:rPr>
              <a:t>PROJET UN ETAGE</a:t>
            </a:r>
          </a:p>
        </p:txBody>
      </p:sp>
      <p:pic>
        <p:nvPicPr>
          <p:cNvPr id="5" name="Image 4" descr="Une image contenant bâtiment, maison, fenêtre, horloge&#10;&#10;Description générée automatiquement">
            <a:extLst>
              <a:ext uri="{FF2B5EF4-FFF2-40B4-BE49-F238E27FC236}">
                <a16:creationId xmlns:a16="http://schemas.microsoft.com/office/drawing/2014/main" id="{3AEC37DC-3D05-4812-910B-08FF4AC9F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752960"/>
            <a:ext cx="3581355" cy="1728000"/>
          </a:xfrm>
          <a:prstGeom prst="rect">
            <a:avLst/>
          </a:prstGeom>
          <a:noFill/>
        </p:spPr>
      </p:pic>
      <p:sp>
        <p:nvSpPr>
          <p:cNvPr id="8" name="ZoneTexte 7">
            <a:extLst>
              <a:ext uri="{FF2B5EF4-FFF2-40B4-BE49-F238E27FC236}">
                <a16:creationId xmlns:a16="http://schemas.microsoft.com/office/drawing/2014/main" id="{DDF44C9A-98EE-453A-8838-A93B7CBFD7E3}"/>
              </a:ext>
            </a:extLst>
          </p:cNvPr>
          <p:cNvSpPr txBox="1"/>
          <p:nvPr/>
        </p:nvSpPr>
        <p:spPr>
          <a:xfrm>
            <a:off x="5100089" y="3019898"/>
            <a:ext cx="3580247" cy="369332"/>
          </a:xfrm>
          <a:prstGeom prst="rect">
            <a:avLst/>
          </a:prstGeom>
          <a:noFill/>
        </p:spPr>
        <p:txBody>
          <a:bodyPr wrap="square">
            <a:spAutoFit/>
          </a:bodyPr>
          <a:lstStyle/>
          <a:p>
            <a:pPr algn="ctr"/>
            <a:r>
              <a:rPr lang="en-US" sz="1800" dirty="0">
                <a:solidFill>
                  <a:schemeClr val="accent1">
                    <a:lumMod val="75000"/>
                  </a:schemeClr>
                </a:solidFill>
                <a:latin typeface="+mn-lt"/>
              </a:rPr>
              <a:t>PROJET </a:t>
            </a:r>
            <a:r>
              <a:rPr lang="en-US" dirty="0">
                <a:solidFill>
                  <a:schemeClr val="accent1">
                    <a:lumMod val="75000"/>
                  </a:schemeClr>
                </a:solidFill>
              </a:rPr>
              <a:t>DEUX</a:t>
            </a:r>
            <a:r>
              <a:rPr lang="en-US" sz="1800" dirty="0">
                <a:solidFill>
                  <a:schemeClr val="accent1">
                    <a:lumMod val="75000"/>
                  </a:schemeClr>
                </a:solidFill>
                <a:latin typeface="+mn-lt"/>
              </a:rPr>
              <a:t> ETAGES</a:t>
            </a:r>
            <a:endParaRPr lang="fr-FR" dirty="0">
              <a:solidFill>
                <a:schemeClr val="accent1">
                  <a:lumMod val="75000"/>
                </a:schemeClr>
              </a:solidFill>
            </a:endParaRPr>
          </a:p>
        </p:txBody>
      </p:sp>
      <p:pic>
        <p:nvPicPr>
          <p:cNvPr id="9" name="Image 8" descr="Une image contenant bâtiment, grand, tour, horloge&#10;&#10;Description générée automatiquement">
            <a:extLst>
              <a:ext uri="{FF2B5EF4-FFF2-40B4-BE49-F238E27FC236}">
                <a16:creationId xmlns:a16="http://schemas.microsoft.com/office/drawing/2014/main" id="{2BB3CA01-B7F7-4DCE-8FB4-4E5D8287C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0089" y="3730864"/>
            <a:ext cx="3580248" cy="1728000"/>
          </a:xfrm>
          <a:prstGeom prst="rect">
            <a:avLst/>
          </a:prstGeom>
        </p:spPr>
      </p:pic>
      <p:sp>
        <p:nvSpPr>
          <p:cNvPr id="3" name="ZoneTexte 2">
            <a:extLst>
              <a:ext uri="{FF2B5EF4-FFF2-40B4-BE49-F238E27FC236}">
                <a16:creationId xmlns:a16="http://schemas.microsoft.com/office/drawing/2014/main" id="{556D24D7-9265-44F7-B665-379C9F378378}"/>
              </a:ext>
            </a:extLst>
          </p:cNvPr>
          <p:cNvSpPr txBox="1"/>
          <p:nvPr/>
        </p:nvSpPr>
        <p:spPr>
          <a:xfrm>
            <a:off x="457200" y="1314539"/>
            <a:ext cx="8229600" cy="1015663"/>
          </a:xfrm>
          <a:prstGeom prst="rect">
            <a:avLst/>
          </a:prstGeom>
          <a:noFill/>
        </p:spPr>
        <p:txBody>
          <a:bodyPr wrap="square" rtlCol="0">
            <a:spAutoFit/>
          </a:bodyPr>
          <a:lstStyle/>
          <a:p>
            <a:pPr algn="ctr"/>
            <a:r>
              <a:rPr lang="fr-FR" sz="3000" dirty="0">
                <a:highlight>
                  <a:srgbClr val="00FFFF"/>
                </a:highlight>
              </a:rPr>
              <a:t>SUIVANT LE FINANCEMENT DISPONIBLE </a:t>
            </a:r>
          </a:p>
          <a:p>
            <a:pPr algn="ctr"/>
            <a:r>
              <a:rPr lang="fr-FR" sz="3000" dirty="0">
                <a:highlight>
                  <a:srgbClr val="00FFFF"/>
                </a:highlight>
              </a:rPr>
              <a:t>IL S’AGIRA DE CHOISIR LE PROJET</a:t>
            </a:r>
          </a:p>
        </p:txBody>
      </p:sp>
    </p:spTree>
    <p:extLst>
      <p:ext uri="{BB962C8B-B14F-4D97-AF65-F5344CB8AC3E}">
        <p14:creationId xmlns:p14="http://schemas.microsoft.com/office/powerpoint/2010/main" val="3364245527"/>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E5677B-999A-46E1-ADE2-BA4C9FB07561}"/>
              </a:ext>
            </a:extLst>
          </p:cNvPr>
          <p:cNvSpPr>
            <a:spLocks noGrp="1"/>
          </p:cNvSpPr>
          <p:nvPr>
            <p:ph type="title"/>
          </p:nvPr>
        </p:nvSpPr>
        <p:spPr>
          <a:xfrm>
            <a:off x="457200" y="719343"/>
            <a:ext cx="8229600" cy="1284752"/>
          </a:xfrm>
          <a:noFill/>
        </p:spPr>
        <p:txBody>
          <a:bodyPr>
            <a:noAutofit/>
          </a:bodyPr>
          <a:lstStyle/>
          <a:p>
            <a:pPr algn="ctr"/>
            <a:r>
              <a:rPr lang="fr-FR" sz="3000" dirty="0">
                <a:solidFill>
                  <a:srgbClr val="000000"/>
                </a:solidFill>
                <a:highlight>
                  <a:srgbClr val="00FFFF"/>
                </a:highlight>
              </a:rPr>
              <a:t>PROJET </a:t>
            </a:r>
            <a:r>
              <a:rPr lang="vi-VN" sz="3000" i="0" u="none" strike="noStrike" baseline="0" dirty="0">
                <a:solidFill>
                  <a:srgbClr val="000000"/>
                </a:solidFill>
                <a:highlight>
                  <a:srgbClr val="00FFFF"/>
                </a:highlight>
              </a:rPr>
              <a:t>O</a:t>
            </a:r>
            <a:r>
              <a:rPr lang="fr-FR" sz="3000" i="0" u="none" strike="noStrike" baseline="0" dirty="0">
                <a:solidFill>
                  <a:srgbClr val="000000"/>
                </a:solidFill>
                <a:highlight>
                  <a:srgbClr val="00FFFF"/>
                </a:highlight>
              </a:rPr>
              <a:t>RPHELINAT</a:t>
            </a:r>
            <a:r>
              <a:rPr lang="vi-VN" sz="3000" i="0" u="none" strike="noStrike" baseline="0" dirty="0">
                <a:solidFill>
                  <a:srgbClr val="000000"/>
                </a:solidFill>
                <a:highlight>
                  <a:srgbClr val="00FFFF"/>
                </a:highlight>
              </a:rPr>
              <a:t> OMI </a:t>
            </a:r>
            <a:br>
              <a:rPr lang="fr-FR" sz="3000" i="0" u="none" strike="noStrike" baseline="0" dirty="0">
                <a:solidFill>
                  <a:srgbClr val="000000"/>
                </a:solidFill>
                <a:highlight>
                  <a:srgbClr val="00FFFF"/>
                </a:highlight>
              </a:rPr>
            </a:br>
            <a:r>
              <a:rPr lang="vi-VN" sz="3000" i="0" u="none" strike="noStrike" baseline="0" dirty="0">
                <a:solidFill>
                  <a:srgbClr val="000000"/>
                </a:solidFill>
                <a:highlight>
                  <a:srgbClr val="00FFFF"/>
                </a:highlight>
              </a:rPr>
              <a:t>(Maison de la Miséricorde) </a:t>
            </a:r>
            <a:br>
              <a:rPr lang="fr-FR" sz="3000" i="0" u="none" strike="noStrike" baseline="0" dirty="0">
                <a:solidFill>
                  <a:srgbClr val="000000"/>
                </a:solidFill>
                <a:highlight>
                  <a:srgbClr val="00FFFF"/>
                </a:highlight>
              </a:rPr>
            </a:br>
            <a:r>
              <a:rPr lang="vi-VN" sz="3000" i="0" u="none" strike="noStrike" baseline="0" dirty="0">
                <a:solidFill>
                  <a:srgbClr val="000000"/>
                </a:solidFill>
                <a:highlight>
                  <a:srgbClr val="00FFFF"/>
                </a:highlight>
              </a:rPr>
              <a:t>à </a:t>
            </a:r>
            <a:r>
              <a:rPr lang="vi-VN" sz="3000" i="0" u="none" strike="noStrike" baseline="0" dirty="0">
                <a:solidFill>
                  <a:srgbClr val="000000"/>
                </a:solidFill>
                <a:highlight>
                  <a:srgbClr val="00FFFF"/>
                </a:highlight>
                <a:cs typeface="Calibri" panose="020F0502020204030204" pitchFamily="34" charset="0"/>
              </a:rPr>
              <a:t>Búng</a:t>
            </a:r>
            <a:r>
              <a:rPr lang="vi-VN" sz="3000" i="0" u="none" strike="noStrike" baseline="0" dirty="0">
                <a:solidFill>
                  <a:srgbClr val="000000"/>
                </a:solidFill>
                <a:highlight>
                  <a:srgbClr val="00FFFF"/>
                </a:highlight>
              </a:rPr>
              <a:t>, Bình Dương, Viêt Nam </a:t>
            </a:r>
          </a:p>
        </p:txBody>
      </p:sp>
      <p:sp>
        <p:nvSpPr>
          <p:cNvPr id="3" name="Espace réservé du contenu 2">
            <a:extLst>
              <a:ext uri="{FF2B5EF4-FFF2-40B4-BE49-F238E27FC236}">
                <a16:creationId xmlns:a16="http://schemas.microsoft.com/office/drawing/2014/main" id="{9BED2AEA-F896-44CA-B7E9-D1591A6D3DE2}"/>
              </a:ext>
            </a:extLst>
          </p:cNvPr>
          <p:cNvSpPr>
            <a:spLocks noGrp="1"/>
          </p:cNvSpPr>
          <p:nvPr>
            <p:ph idx="1"/>
          </p:nvPr>
        </p:nvSpPr>
        <p:spPr>
          <a:xfrm>
            <a:off x="457200" y="2004095"/>
            <a:ext cx="8229600" cy="4593257"/>
          </a:xfrm>
        </p:spPr>
        <p:txBody>
          <a:bodyPr>
            <a:normAutofit/>
          </a:bodyPr>
          <a:lstStyle/>
          <a:p>
            <a:pPr algn="l"/>
            <a:endParaRPr lang="fr-FR" sz="1800" b="0" i="0" u="none" strike="noStrike" baseline="0" dirty="0">
              <a:solidFill>
                <a:srgbClr val="000000"/>
              </a:solidFill>
              <a:latin typeface="Calibri" panose="020F0502020204030204" pitchFamily="34" charset="0"/>
            </a:endParaRPr>
          </a:p>
          <a:p>
            <a:r>
              <a:rPr lang="fr-FR" sz="2000" b="0" i="0" u="none" strike="noStrike" baseline="0" dirty="0">
                <a:solidFill>
                  <a:srgbClr val="000000"/>
                </a:solidFill>
                <a:latin typeface="Calibri" panose="020F0502020204030204" pitchFamily="34" charset="0"/>
                <a:cs typeface="Calibri" panose="020F0502020204030204" pitchFamily="34" charset="0"/>
              </a:rPr>
              <a:t>Ci-joints les plans et devis de notre orphelinat OMI « Maison de la Miséricorde » ; et ci-dessous quelques photos des enfants. </a:t>
            </a:r>
          </a:p>
          <a:p>
            <a:r>
              <a:rPr lang="fr-FR" sz="2000" b="0" i="0" u="none" strike="noStrike" baseline="0" dirty="0">
                <a:solidFill>
                  <a:srgbClr val="000000"/>
                </a:solidFill>
                <a:latin typeface="Calibri" panose="020F0502020204030204" pitchFamily="34" charset="0"/>
                <a:cs typeface="Calibri" panose="020F0502020204030204" pitchFamily="34" charset="0"/>
              </a:rPr>
              <a:t>Nous sommes allés visiter leurs villages ; nous avons constaté à quel point la vie y est difficile (cf. 2 photos ci-jointes). Nous voulons construire un pavillon résidentiel pour pouvoir accepter la charge supplémentaire de 80 à 100 enfants. Ils pourront ainsi être bien nourris et aller à l'école : c'est là notre projet. </a:t>
            </a:r>
          </a:p>
          <a:p>
            <a:r>
              <a:rPr lang="fr-FR" sz="2000" b="0" i="0" u="none" strike="noStrike" baseline="0" dirty="0">
                <a:solidFill>
                  <a:srgbClr val="000000"/>
                </a:solidFill>
                <a:latin typeface="Calibri" panose="020F0502020204030204" pitchFamily="34" charset="0"/>
                <a:cs typeface="Calibri" panose="020F0502020204030204" pitchFamily="34" charset="0"/>
              </a:rPr>
              <a:t>– La construction d’un pavillon à 1 étage coûte environ 3 214 000 000 VND [soit 118 000 EUR] ; </a:t>
            </a:r>
          </a:p>
          <a:p>
            <a:r>
              <a:rPr lang="fr-FR" sz="2000" b="0" i="0" u="none" strike="noStrike" baseline="0" dirty="0">
                <a:solidFill>
                  <a:srgbClr val="000000"/>
                </a:solidFill>
                <a:latin typeface="Calibri" panose="020F0502020204030204" pitchFamily="34" charset="0"/>
                <a:cs typeface="Calibri" panose="020F0502020204030204" pitchFamily="34" charset="0"/>
              </a:rPr>
              <a:t>– Si l’on passe à 2 étages, cela coûtera environ 4 324 000 000 VND [soit 158 000 EUR]. </a:t>
            </a:r>
          </a:p>
        </p:txBody>
      </p:sp>
    </p:spTree>
    <p:extLst>
      <p:ext uri="{BB962C8B-B14F-4D97-AF65-F5344CB8AC3E}">
        <p14:creationId xmlns:p14="http://schemas.microsoft.com/office/powerpoint/2010/main" val="3286439128"/>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C010DF5-EE84-4DC6-9917-BB5C32FE0A62}"/>
              </a:ext>
            </a:extLst>
          </p:cNvPr>
          <p:cNvSpPr txBox="1"/>
          <p:nvPr/>
        </p:nvSpPr>
        <p:spPr>
          <a:xfrm>
            <a:off x="755576" y="1268760"/>
            <a:ext cx="7632848" cy="5016758"/>
          </a:xfrm>
          <a:prstGeom prst="rect">
            <a:avLst/>
          </a:prstGeom>
          <a:noFill/>
        </p:spPr>
        <p:txBody>
          <a:bodyPr wrap="square" rtlCol="0">
            <a:spAutoFit/>
          </a:bodyPr>
          <a:lstStyle/>
          <a:p>
            <a:r>
              <a:rPr lang="fr-FR" sz="2000" b="0" i="0" u="none" strike="noStrike" baseline="0" dirty="0">
                <a:solidFill>
                  <a:srgbClr val="000000"/>
                </a:solidFill>
                <a:latin typeface="Calibri" panose="020F0502020204030204" pitchFamily="34" charset="0"/>
                <a:cs typeface="Calibri" panose="020F0502020204030204" pitchFamily="34" charset="0"/>
              </a:rPr>
              <a:t>Nous assurons actuellement l’éducation de 76 orphelins et enfants issus de familles vivant dans des conditions extrêmes. </a:t>
            </a:r>
          </a:p>
          <a:p>
            <a:r>
              <a:rPr lang="fr-FR" sz="2000" b="0" i="0" u="none" strike="noStrike" baseline="0" dirty="0">
                <a:solidFill>
                  <a:srgbClr val="000000"/>
                </a:solidFill>
                <a:latin typeface="Calibri" panose="020F0502020204030204" pitchFamily="34" charset="0"/>
                <a:cs typeface="Calibri" panose="020F0502020204030204" pitchFamily="34" charset="0"/>
              </a:rPr>
              <a:t>Leurs origines : </a:t>
            </a:r>
          </a:p>
          <a:p>
            <a:r>
              <a:rPr lang="fr-FR" sz="2000" b="0" i="0" u="none" strike="noStrike" baseline="0" dirty="0">
                <a:solidFill>
                  <a:srgbClr val="000000"/>
                </a:solidFill>
                <a:latin typeface="Calibri" panose="020F0502020204030204" pitchFamily="34" charset="0"/>
                <a:cs typeface="Calibri" panose="020F0502020204030204" pitchFamily="34" charset="0"/>
              </a:rPr>
              <a:t>– 25 enfants Vietnamiens </a:t>
            </a:r>
            <a:r>
              <a:rPr lang="fr-FR" sz="2000" b="0" i="0" u="none" strike="noStrike" baseline="0" dirty="0" err="1">
                <a:solidFill>
                  <a:srgbClr val="000000"/>
                </a:solidFill>
                <a:latin typeface="Calibri" panose="020F0502020204030204" pitchFamily="34" charset="0"/>
                <a:cs typeface="Calibri" panose="020F0502020204030204" pitchFamily="34" charset="0"/>
              </a:rPr>
              <a:t>Kinh</a:t>
            </a:r>
            <a:r>
              <a:rPr lang="fr-FR" sz="2000" b="0" i="0" u="none" strike="noStrike" baseline="0" dirty="0">
                <a:solidFill>
                  <a:srgbClr val="000000"/>
                </a:solidFill>
                <a:latin typeface="Calibri" panose="020F0502020204030204" pitchFamily="34" charset="0"/>
                <a:cs typeface="Calibri" panose="020F0502020204030204" pitchFamily="34" charset="0"/>
              </a:rPr>
              <a:t>. </a:t>
            </a:r>
          </a:p>
          <a:p>
            <a:r>
              <a:rPr lang="fr-FR" sz="2000" b="0" i="0" u="none" strike="noStrike" baseline="0" dirty="0">
                <a:solidFill>
                  <a:srgbClr val="000000"/>
                </a:solidFill>
                <a:latin typeface="Calibri" panose="020F0502020204030204" pitchFamily="34" charset="0"/>
                <a:cs typeface="Calibri" panose="020F0502020204030204" pitchFamily="34" charset="0"/>
              </a:rPr>
              <a:t>– 29 enfants d’ethnie Hmong </a:t>
            </a:r>
          </a:p>
          <a:p>
            <a:r>
              <a:rPr lang="fr-FR" sz="2000" b="0" i="0" u="none" strike="noStrike" baseline="0" dirty="0">
                <a:solidFill>
                  <a:srgbClr val="000000"/>
                </a:solidFill>
                <a:latin typeface="Calibri" panose="020F0502020204030204" pitchFamily="34" charset="0"/>
                <a:cs typeface="Calibri" panose="020F0502020204030204" pitchFamily="34" charset="0"/>
              </a:rPr>
              <a:t>– 12 enfants d’ethnie Mnong </a:t>
            </a:r>
          </a:p>
          <a:p>
            <a:r>
              <a:rPr lang="fr-FR" sz="2000" b="0" i="0" u="none" strike="noStrike" baseline="0" dirty="0">
                <a:solidFill>
                  <a:srgbClr val="000000"/>
                </a:solidFill>
                <a:latin typeface="Calibri" panose="020F0502020204030204" pitchFamily="34" charset="0"/>
                <a:cs typeface="Calibri" panose="020F0502020204030204" pitchFamily="34" charset="0"/>
              </a:rPr>
              <a:t>– 5 enfants d’ethnie </a:t>
            </a:r>
            <a:r>
              <a:rPr lang="fr-FR" sz="2000" b="0" i="0" u="none" strike="noStrike" baseline="0" dirty="0" err="1">
                <a:solidFill>
                  <a:srgbClr val="000000"/>
                </a:solidFill>
                <a:latin typeface="Calibri" panose="020F0502020204030204" pitchFamily="34" charset="0"/>
                <a:cs typeface="Calibri" panose="020F0502020204030204" pitchFamily="34" charset="0"/>
              </a:rPr>
              <a:t>Mạ</a:t>
            </a:r>
            <a:r>
              <a:rPr lang="fr-FR" sz="2000" b="0" i="0" u="none" strike="noStrike" baseline="0" dirty="0">
                <a:solidFill>
                  <a:srgbClr val="000000"/>
                </a:solidFill>
                <a:latin typeface="Calibri" panose="020F0502020204030204" pitchFamily="34" charset="0"/>
                <a:cs typeface="Calibri" panose="020F0502020204030204" pitchFamily="34" charset="0"/>
              </a:rPr>
              <a:t> </a:t>
            </a:r>
          </a:p>
          <a:p>
            <a:r>
              <a:rPr lang="fr-FR" sz="2000" b="0" i="0" u="none" strike="noStrike" baseline="0" dirty="0">
                <a:solidFill>
                  <a:srgbClr val="000000"/>
                </a:solidFill>
                <a:latin typeface="Calibri" panose="020F0502020204030204" pitchFamily="34" charset="0"/>
                <a:cs typeface="Calibri" panose="020F0502020204030204" pitchFamily="34" charset="0"/>
              </a:rPr>
              <a:t>– 3 enfants d’ethnie Khmère </a:t>
            </a:r>
          </a:p>
          <a:p>
            <a:r>
              <a:rPr lang="fr-FR" sz="2000" b="0" i="0" u="none" strike="noStrike" baseline="0" dirty="0">
                <a:solidFill>
                  <a:srgbClr val="000000"/>
                </a:solidFill>
                <a:latin typeface="Calibri" panose="020F0502020204030204" pitchFamily="34" charset="0"/>
                <a:cs typeface="Calibri" panose="020F0502020204030204" pitchFamily="34" charset="0"/>
              </a:rPr>
              <a:t>– 2 enfants Vietnamiens d’origine chinoise. </a:t>
            </a:r>
          </a:p>
          <a:p>
            <a:endParaRPr lang="fr-FR" sz="2000" b="0" i="0" u="none" strike="noStrike" baseline="0" dirty="0">
              <a:solidFill>
                <a:srgbClr val="000000"/>
              </a:solidFill>
              <a:latin typeface="Calibri" panose="020F0502020204030204" pitchFamily="34" charset="0"/>
              <a:cs typeface="Calibri" panose="020F0502020204030204" pitchFamily="34" charset="0"/>
            </a:endParaRPr>
          </a:p>
          <a:p>
            <a:r>
              <a:rPr lang="fr-FR" sz="2000" b="0" i="0" u="none" strike="noStrike" baseline="0" dirty="0">
                <a:solidFill>
                  <a:srgbClr val="000000"/>
                </a:solidFill>
                <a:latin typeface="Calibri" panose="020F0502020204030204" pitchFamily="34" charset="0"/>
                <a:cs typeface="Calibri" panose="020F0502020204030204" pitchFamily="34" charset="0"/>
              </a:rPr>
              <a:t>Cher Père Vincent, merci de vos efforts pour contacter des bienfaiteurs qui aient au cœur l’amour des enfants pauvres, et prêts à les soutenir pour qu’ils puissent avoir une éducation saine, et une scolarité effective. À tous ainsi qu’à vous-même, nous souhaitons une bonne santé et la bénédiction de Dieu. </a:t>
            </a:r>
          </a:p>
          <a:p>
            <a:r>
              <a:rPr lang="fr-FR" sz="2000" b="0" i="0" u="none" strike="noStrike" baseline="0" dirty="0">
                <a:solidFill>
                  <a:srgbClr val="000000"/>
                </a:solidFill>
                <a:latin typeface="Calibri" panose="020F0502020204030204" pitchFamily="34" charset="0"/>
                <a:cs typeface="Calibri" panose="020F0502020204030204" pitchFamily="34" charset="0"/>
              </a:rPr>
              <a:t>Votre fils, Joseph </a:t>
            </a:r>
            <a:r>
              <a:rPr lang="fr-FR" sz="2000" b="0" i="0" u="none" strike="noStrike" baseline="0" dirty="0" err="1">
                <a:solidFill>
                  <a:srgbClr val="000000"/>
                </a:solidFill>
                <a:latin typeface="Calibri" panose="020F0502020204030204" pitchFamily="34" charset="0"/>
                <a:cs typeface="Calibri" panose="020F0502020204030204" pitchFamily="34" charset="0"/>
              </a:rPr>
              <a:t>Ngô</a:t>
            </a:r>
            <a:r>
              <a:rPr lang="fr-FR" sz="2000" b="0" i="0" u="none" strike="noStrike" baseline="0" dirty="0">
                <a:solidFill>
                  <a:srgbClr val="000000"/>
                </a:solidFill>
                <a:latin typeface="Calibri" panose="020F0502020204030204" pitchFamily="34" charset="0"/>
                <a:cs typeface="Calibri" panose="020F0502020204030204" pitchFamily="34" charset="0"/>
              </a:rPr>
              <a:t> </a:t>
            </a:r>
            <a:r>
              <a:rPr lang="fr-FR" sz="2000" b="0" i="0" u="none" strike="noStrike" baseline="0" dirty="0" err="1">
                <a:solidFill>
                  <a:srgbClr val="000000"/>
                </a:solidFill>
                <a:latin typeface="Calibri" panose="020F0502020204030204" pitchFamily="34" charset="0"/>
                <a:cs typeface="Calibri" panose="020F0502020204030204" pitchFamily="34" charset="0"/>
              </a:rPr>
              <a:t>Xuân</a:t>
            </a:r>
            <a:r>
              <a:rPr lang="fr-FR" sz="2000" b="0" i="0" u="none" strike="noStrike" baseline="0" dirty="0">
                <a:solidFill>
                  <a:srgbClr val="000000"/>
                </a:solidFill>
                <a:latin typeface="Calibri" panose="020F0502020204030204" pitchFamily="34" charset="0"/>
                <a:cs typeface="Calibri" panose="020F0502020204030204" pitchFamily="34" charset="0"/>
              </a:rPr>
              <a:t> </a:t>
            </a:r>
            <a:r>
              <a:rPr lang="fr-FR" sz="2000" b="0" i="0" u="none" strike="noStrike" baseline="0" dirty="0" err="1">
                <a:solidFill>
                  <a:srgbClr val="000000"/>
                </a:solidFill>
                <a:latin typeface="Calibri" panose="020F0502020204030204" pitchFamily="34" charset="0"/>
                <a:cs typeface="Calibri" panose="020F0502020204030204" pitchFamily="34" charset="0"/>
              </a:rPr>
              <a:t>Hiến</a:t>
            </a:r>
            <a:r>
              <a:rPr lang="fr-FR" sz="2000" b="0" i="0" u="none" strike="noStrike" baseline="0" dirty="0">
                <a:solidFill>
                  <a:srgbClr val="000000"/>
                </a:solidFill>
                <a:latin typeface="Calibri" panose="020F0502020204030204" pitchFamily="34" charset="0"/>
                <a:cs typeface="Calibri" panose="020F0502020204030204" pitchFamily="34" charset="0"/>
              </a:rPr>
              <a:t>, </a:t>
            </a:r>
            <a:r>
              <a:rPr lang="fr-FR" sz="2000" b="0" i="0" u="none" strike="noStrike" baseline="0" dirty="0" err="1">
                <a:solidFill>
                  <a:srgbClr val="000000"/>
                </a:solidFill>
                <a:latin typeface="Calibri" panose="020F0502020204030204" pitchFamily="34" charset="0"/>
                <a:cs typeface="Calibri" panose="020F0502020204030204" pitchFamily="34" charset="0"/>
              </a:rPr>
              <a:t>o.m.i</a:t>
            </a:r>
            <a:r>
              <a:rPr lang="fr-FR" sz="2000" b="0" i="0" u="none" strike="noStrike" baseline="0" dirty="0">
                <a:solidFill>
                  <a:srgbClr val="000000"/>
                </a:solidFill>
                <a:latin typeface="Calibri" panose="020F0502020204030204" pitchFamily="34" charset="0"/>
                <a:cs typeface="Calibri" panose="020F0502020204030204" pitchFamily="34" charset="0"/>
              </a:rPr>
              <a:t>. </a:t>
            </a:r>
            <a:endParaRPr 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1703716"/>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pPr algn="ctr"/>
            <a:r>
              <a:rPr lang="fr-FR" sz="3000" b="1" dirty="0">
                <a:highlight>
                  <a:srgbClr val="00FFFF"/>
                </a:highlight>
              </a:rPr>
              <a:t>NOS MOYENS D’ACTION</a:t>
            </a:r>
          </a:p>
        </p:txBody>
      </p:sp>
      <p:sp>
        <p:nvSpPr>
          <p:cNvPr id="5" name="Espace réservé du contenu 4"/>
          <p:cNvSpPr>
            <a:spLocks noGrp="1"/>
          </p:cNvSpPr>
          <p:nvPr>
            <p:ph idx="1"/>
          </p:nvPr>
        </p:nvSpPr>
        <p:spPr>
          <a:xfrm>
            <a:off x="1187624" y="1935480"/>
            <a:ext cx="7499176" cy="4389120"/>
          </a:xfrm>
        </p:spPr>
        <p:txBody>
          <a:bodyPr>
            <a:normAutofit/>
          </a:bodyPr>
          <a:lstStyle/>
          <a:p>
            <a:pPr>
              <a:buNone/>
            </a:pPr>
            <a:endParaRPr lang="fr-FR" sz="2400" dirty="0"/>
          </a:p>
          <a:p>
            <a:pPr>
              <a:buClr>
                <a:schemeClr val="tx2"/>
              </a:buClr>
              <a:buFont typeface="Wingdings" panose="05000000000000000000" pitchFamily="2" charset="2"/>
              <a:buChar char="Ø"/>
            </a:pPr>
            <a:r>
              <a:rPr lang="fr-FR" sz="2000" dirty="0"/>
              <a:t> la tenue d’expositions</a:t>
            </a:r>
          </a:p>
          <a:p>
            <a:pPr>
              <a:buClr>
                <a:schemeClr val="tx2"/>
              </a:buClr>
              <a:buFont typeface="Wingdings" panose="05000000000000000000" pitchFamily="2" charset="2"/>
              <a:buChar char="Ø"/>
            </a:pPr>
            <a:r>
              <a:rPr lang="fr-FR" sz="2000" dirty="0"/>
              <a:t> la publication d’articles de presse</a:t>
            </a:r>
          </a:p>
          <a:p>
            <a:pPr>
              <a:buClr>
                <a:schemeClr val="tx2"/>
              </a:buClr>
              <a:buFont typeface="Wingdings" panose="05000000000000000000" pitchFamily="2" charset="2"/>
              <a:buChar char="Ø"/>
            </a:pPr>
            <a:r>
              <a:rPr lang="fr-FR" sz="2000" dirty="0"/>
              <a:t> des conférences ou témoignages</a:t>
            </a:r>
          </a:p>
          <a:p>
            <a:pPr>
              <a:buClr>
                <a:schemeClr val="tx2"/>
              </a:buClr>
              <a:buFont typeface="Wingdings" panose="05000000000000000000" pitchFamily="2" charset="2"/>
              <a:buChar char="Ø"/>
            </a:pPr>
            <a:r>
              <a:rPr lang="fr-FR" sz="2000" dirty="0"/>
              <a:t> des animations culturelles</a:t>
            </a:r>
          </a:p>
          <a:p>
            <a:pPr>
              <a:buClr>
                <a:schemeClr val="tx2"/>
              </a:buClr>
              <a:buFont typeface="Wingdings" panose="05000000000000000000" pitchFamily="2" charset="2"/>
              <a:buChar char="Ø"/>
            </a:pPr>
            <a:r>
              <a:rPr lang="fr-FR" sz="2000" dirty="0"/>
              <a:t> et toutes autres actions visant à renforcer les objectifs de l’association</a:t>
            </a:r>
          </a:p>
          <a:p>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E570205-906F-4413-A877-F2C6E5A411A8}"/>
              </a:ext>
            </a:extLst>
          </p:cNvPr>
          <p:cNvPicPr>
            <a:picLocks noChangeAspect="1"/>
          </p:cNvPicPr>
          <p:nvPr/>
        </p:nvPicPr>
        <p:blipFill>
          <a:blip r:embed="rId2"/>
          <a:stretch>
            <a:fillRect/>
          </a:stretch>
        </p:blipFill>
        <p:spPr>
          <a:xfrm>
            <a:off x="440671" y="1369186"/>
            <a:ext cx="4131329" cy="3096000"/>
          </a:xfrm>
          <a:prstGeom prst="rect">
            <a:avLst/>
          </a:prstGeom>
        </p:spPr>
      </p:pic>
      <p:sp>
        <p:nvSpPr>
          <p:cNvPr id="4" name="ZoneTexte 3">
            <a:extLst>
              <a:ext uri="{FF2B5EF4-FFF2-40B4-BE49-F238E27FC236}">
                <a16:creationId xmlns:a16="http://schemas.microsoft.com/office/drawing/2014/main" id="{169A6DD6-FD7E-4B2D-A64B-3800FA20012B}"/>
              </a:ext>
            </a:extLst>
          </p:cNvPr>
          <p:cNvSpPr txBox="1"/>
          <p:nvPr/>
        </p:nvSpPr>
        <p:spPr>
          <a:xfrm>
            <a:off x="440671" y="4577352"/>
            <a:ext cx="4067944" cy="1015663"/>
          </a:xfrm>
          <a:prstGeom prst="rect">
            <a:avLst/>
          </a:prstGeom>
          <a:noFill/>
        </p:spPr>
        <p:txBody>
          <a:bodyPr wrap="square" rtlCol="0">
            <a:spAutoFit/>
          </a:bodyPr>
          <a:lstStyle/>
          <a:p>
            <a:pPr algn="l"/>
            <a:endParaRPr lang="fr-FR" sz="1800" b="0" i="0" u="none" strike="noStrike" baseline="0" dirty="0">
              <a:solidFill>
                <a:srgbClr val="000000"/>
              </a:solidFill>
              <a:latin typeface="Calibri" panose="020F0502020204030204" pitchFamily="34" charset="0"/>
            </a:endParaRPr>
          </a:p>
          <a:p>
            <a:r>
              <a:rPr lang="fr-FR" sz="1400" b="0" i="0" u="none" strike="noStrike" baseline="0" dirty="0">
                <a:solidFill>
                  <a:srgbClr val="000000"/>
                </a:solidFill>
              </a:rPr>
              <a:t>Visite du Père Vincent Gruber (en haut à gauche) au printemps 2018. Le Père Joseph </a:t>
            </a:r>
            <a:r>
              <a:rPr lang="fr-FR" sz="1400" b="0" i="0" u="none" strike="noStrike" baseline="0" dirty="0" err="1">
                <a:solidFill>
                  <a:srgbClr val="000000"/>
                </a:solidFill>
              </a:rPr>
              <a:t>Hiến</a:t>
            </a:r>
            <a:r>
              <a:rPr lang="fr-FR" sz="1400" b="0" i="0" u="none" strike="noStrike" baseline="0" dirty="0">
                <a:solidFill>
                  <a:srgbClr val="000000"/>
                </a:solidFill>
              </a:rPr>
              <a:t> est debout à la droite des enfants </a:t>
            </a:r>
            <a:endParaRPr lang="fr-FR" sz="1400" dirty="0"/>
          </a:p>
        </p:txBody>
      </p:sp>
      <p:pic>
        <p:nvPicPr>
          <p:cNvPr id="6" name="Image 5">
            <a:extLst>
              <a:ext uri="{FF2B5EF4-FFF2-40B4-BE49-F238E27FC236}">
                <a16:creationId xmlns:a16="http://schemas.microsoft.com/office/drawing/2014/main" id="{15B8D5B6-BB12-47D8-9D02-C771AF5A6788}"/>
              </a:ext>
            </a:extLst>
          </p:cNvPr>
          <p:cNvPicPr>
            <a:picLocks noChangeAspect="1"/>
          </p:cNvPicPr>
          <p:nvPr/>
        </p:nvPicPr>
        <p:blipFill>
          <a:blip r:embed="rId3"/>
          <a:stretch>
            <a:fillRect/>
          </a:stretch>
        </p:blipFill>
        <p:spPr>
          <a:xfrm>
            <a:off x="4572000" y="1369186"/>
            <a:ext cx="4139911" cy="3096000"/>
          </a:xfrm>
          <a:prstGeom prst="rect">
            <a:avLst/>
          </a:prstGeom>
        </p:spPr>
      </p:pic>
      <p:sp>
        <p:nvSpPr>
          <p:cNvPr id="7" name="ZoneTexte 6">
            <a:extLst>
              <a:ext uri="{FF2B5EF4-FFF2-40B4-BE49-F238E27FC236}">
                <a16:creationId xmlns:a16="http://schemas.microsoft.com/office/drawing/2014/main" id="{AC919CFF-A922-4305-BAD1-6DE664B6060F}"/>
              </a:ext>
            </a:extLst>
          </p:cNvPr>
          <p:cNvSpPr txBox="1"/>
          <p:nvPr/>
        </p:nvSpPr>
        <p:spPr>
          <a:xfrm>
            <a:off x="4805751" y="4823573"/>
            <a:ext cx="3672408" cy="523220"/>
          </a:xfrm>
          <a:prstGeom prst="rect">
            <a:avLst/>
          </a:prstGeom>
          <a:noFill/>
        </p:spPr>
        <p:txBody>
          <a:bodyPr wrap="square" rtlCol="0">
            <a:spAutoFit/>
          </a:bodyPr>
          <a:lstStyle/>
          <a:p>
            <a:r>
              <a:rPr lang="fr-FR" sz="1400" b="0" i="0" u="none" strike="noStrike" baseline="0" dirty="0">
                <a:solidFill>
                  <a:srgbClr val="000000"/>
                </a:solidFill>
              </a:rPr>
              <a:t>La salle à manger commune de la Maison de la Miséricorde </a:t>
            </a:r>
            <a:endParaRPr lang="fr-FR" sz="1400" dirty="0"/>
          </a:p>
        </p:txBody>
      </p:sp>
    </p:spTree>
    <p:extLst>
      <p:ext uri="{BB962C8B-B14F-4D97-AF65-F5344CB8AC3E}">
        <p14:creationId xmlns:p14="http://schemas.microsoft.com/office/powerpoint/2010/main" val="136459263"/>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C4312E4-13E4-4CB7-851A-54382F10D483}"/>
              </a:ext>
            </a:extLst>
          </p:cNvPr>
          <p:cNvSpPr txBox="1"/>
          <p:nvPr/>
        </p:nvSpPr>
        <p:spPr>
          <a:xfrm>
            <a:off x="683568" y="724474"/>
            <a:ext cx="7776864" cy="400110"/>
          </a:xfrm>
          <a:prstGeom prst="rect">
            <a:avLst/>
          </a:prstGeom>
          <a:noFill/>
        </p:spPr>
        <p:txBody>
          <a:bodyPr wrap="square">
            <a:spAutoFit/>
          </a:bodyPr>
          <a:lstStyle/>
          <a:p>
            <a:pPr algn="ctr"/>
            <a:r>
              <a:rPr lang="fr-FR" sz="2000" dirty="0">
                <a:highlight>
                  <a:srgbClr val="00FFFF"/>
                </a:highlight>
                <a:latin typeface="+mj-lt"/>
              </a:rPr>
              <a:t>PROJET UN ETAGE</a:t>
            </a:r>
          </a:p>
        </p:txBody>
      </p:sp>
      <p:pic>
        <p:nvPicPr>
          <p:cNvPr id="5" name="Image 4">
            <a:extLst>
              <a:ext uri="{FF2B5EF4-FFF2-40B4-BE49-F238E27FC236}">
                <a16:creationId xmlns:a16="http://schemas.microsoft.com/office/drawing/2014/main" id="{E0D862B8-75E0-4F11-927A-CB34CF0D4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847" y="1196752"/>
            <a:ext cx="2285588" cy="2700000"/>
          </a:xfrm>
          <a:prstGeom prst="rect">
            <a:avLst/>
          </a:prstGeom>
        </p:spPr>
      </p:pic>
      <p:pic>
        <p:nvPicPr>
          <p:cNvPr id="7" name="Image 6">
            <a:extLst>
              <a:ext uri="{FF2B5EF4-FFF2-40B4-BE49-F238E27FC236}">
                <a16:creationId xmlns:a16="http://schemas.microsoft.com/office/drawing/2014/main" id="{7122F417-7393-46D1-B91E-7D2BFE1F2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354" y="1196752"/>
            <a:ext cx="3752799" cy="2664000"/>
          </a:xfrm>
          <a:prstGeom prst="rect">
            <a:avLst/>
          </a:prstGeom>
        </p:spPr>
      </p:pic>
      <p:pic>
        <p:nvPicPr>
          <p:cNvPr id="9" name="Image 8" descr="Une image contenant table&#10;&#10;Description générée automatiquement">
            <a:extLst>
              <a:ext uri="{FF2B5EF4-FFF2-40B4-BE49-F238E27FC236}">
                <a16:creationId xmlns:a16="http://schemas.microsoft.com/office/drawing/2014/main" id="{459EAA05-E30E-44CB-87C4-163168F7A6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5" y="3997373"/>
            <a:ext cx="3313838" cy="2700000"/>
          </a:xfrm>
          <a:prstGeom prst="rect">
            <a:avLst/>
          </a:prstGeom>
        </p:spPr>
      </p:pic>
      <p:pic>
        <p:nvPicPr>
          <p:cNvPr id="13" name="Image 12">
            <a:extLst>
              <a:ext uri="{FF2B5EF4-FFF2-40B4-BE49-F238E27FC236}">
                <a16:creationId xmlns:a16="http://schemas.microsoft.com/office/drawing/2014/main" id="{B46280D6-5433-4B7C-A165-EF7CAEE48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3354" y="3997373"/>
            <a:ext cx="3704363" cy="2700000"/>
          </a:xfrm>
          <a:prstGeom prst="rect">
            <a:avLst/>
          </a:prstGeom>
        </p:spPr>
      </p:pic>
    </p:spTree>
    <p:extLst>
      <p:ext uri="{BB962C8B-B14F-4D97-AF65-F5344CB8AC3E}">
        <p14:creationId xmlns:p14="http://schemas.microsoft.com/office/powerpoint/2010/main" val="3163157044"/>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F0811630-0765-4B7B-8CB3-843FB1035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041" y="764704"/>
            <a:ext cx="5524510" cy="360000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7FF32BB0-8FF4-49B5-BF8A-9D9FF8B8B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706" y="4361628"/>
            <a:ext cx="5464102" cy="2340000"/>
          </a:xfrm>
          <a:prstGeom prst="rect">
            <a:avLst/>
          </a:prstGeom>
        </p:spPr>
      </p:pic>
    </p:spTree>
    <p:extLst>
      <p:ext uri="{BB962C8B-B14F-4D97-AF65-F5344CB8AC3E}">
        <p14:creationId xmlns:p14="http://schemas.microsoft.com/office/powerpoint/2010/main" val="3167918912"/>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FA4A323-3EFA-494F-A902-4EA25094A9B0}"/>
              </a:ext>
            </a:extLst>
          </p:cNvPr>
          <p:cNvSpPr txBox="1"/>
          <p:nvPr/>
        </p:nvSpPr>
        <p:spPr>
          <a:xfrm>
            <a:off x="2281238" y="764704"/>
            <a:ext cx="4581524" cy="369332"/>
          </a:xfrm>
          <a:prstGeom prst="rect">
            <a:avLst/>
          </a:prstGeom>
          <a:noFill/>
        </p:spPr>
        <p:txBody>
          <a:bodyPr wrap="square">
            <a:spAutoFit/>
          </a:bodyPr>
          <a:lstStyle/>
          <a:p>
            <a:pPr algn="ctr"/>
            <a:r>
              <a:rPr lang="fr-FR" sz="1800" dirty="0">
                <a:highlight>
                  <a:srgbClr val="00FFFF"/>
                </a:highlight>
              </a:rPr>
              <a:t>PROJET </a:t>
            </a:r>
            <a:r>
              <a:rPr lang="fr-FR" dirty="0">
                <a:highlight>
                  <a:srgbClr val="00FFFF"/>
                </a:highlight>
              </a:rPr>
              <a:t>DEUX</a:t>
            </a:r>
            <a:r>
              <a:rPr lang="fr-FR" sz="1800" dirty="0">
                <a:highlight>
                  <a:srgbClr val="00FFFF"/>
                </a:highlight>
              </a:rPr>
              <a:t> ETAGES</a:t>
            </a:r>
          </a:p>
        </p:txBody>
      </p:sp>
      <p:pic>
        <p:nvPicPr>
          <p:cNvPr id="4" name="Image 3">
            <a:extLst>
              <a:ext uri="{FF2B5EF4-FFF2-40B4-BE49-F238E27FC236}">
                <a16:creationId xmlns:a16="http://schemas.microsoft.com/office/drawing/2014/main" id="{25DC5059-2B43-44B7-A5B8-E75447BDF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3280" y="1268760"/>
            <a:ext cx="1735915" cy="2700000"/>
          </a:xfrm>
          <a:prstGeom prst="rect">
            <a:avLst/>
          </a:prstGeom>
        </p:spPr>
      </p:pic>
      <p:pic>
        <p:nvPicPr>
          <p:cNvPr id="6" name="Image 5">
            <a:extLst>
              <a:ext uri="{FF2B5EF4-FFF2-40B4-BE49-F238E27FC236}">
                <a16:creationId xmlns:a16="http://schemas.microsoft.com/office/drawing/2014/main" id="{C2B73BB9-B3FF-483E-9195-BFE0C79A5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263" y="1268760"/>
            <a:ext cx="3708905" cy="2700000"/>
          </a:xfrm>
          <a:prstGeom prst="rect">
            <a:avLst/>
          </a:prstGeom>
        </p:spPr>
      </p:pic>
      <p:sp>
        <p:nvSpPr>
          <p:cNvPr id="8" name="ZoneTexte 7">
            <a:extLst>
              <a:ext uri="{FF2B5EF4-FFF2-40B4-BE49-F238E27FC236}">
                <a16:creationId xmlns:a16="http://schemas.microsoft.com/office/drawing/2014/main" id="{B7179B40-66CC-4397-A947-D217FEABF157}"/>
              </a:ext>
            </a:extLst>
          </p:cNvPr>
          <p:cNvSpPr txBox="1"/>
          <p:nvPr/>
        </p:nvSpPr>
        <p:spPr>
          <a:xfrm>
            <a:off x="611560" y="4581128"/>
            <a:ext cx="3960440" cy="707886"/>
          </a:xfrm>
          <a:prstGeom prst="rect">
            <a:avLst/>
          </a:prstGeom>
          <a:noFill/>
        </p:spPr>
        <p:txBody>
          <a:bodyPr wrap="square" rtlCol="0">
            <a:spAutoFit/>
          </a:bodyPr>
          <a:lstStyle/>
          <a:p>
            <a:r>
              <a:rPr lang="fr-FR" sz="2000" dirty="0" err="1"/>
              <a:t>Rez</a:t>
            </a:r>
            <a:r>
              <a:rPr lang="fr-FR" sz="2000" dirty="0"/>
              <a:t> de chaussée et étage un inchangé par rapport au projet un.</a:t>
            </a:r>
          </a:p>
        </p:txBody>
      </p:sp>
      <p:pic>
        <p:nvPicPr>
          <p:cNvPr id="10" name="Image 9">
            <a:extLst>
              <a:ext uri="{FF2B5EF4-FFF2-40B4-BE49-F238E27FC236}">
                <a16:creationId xmlns:a16="http://schemas.microsoft.com/office/drawing/2014/main" id="{86995571-5907-4856-9D35-8719D4FA01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103484"/>
            <a:ext cx="3855116" cy="2700000"/>
          </a:xfrm>
          <a:prstGeom prst="rect">
            <a:avLst/>
          </a:prstGeom>
        </p:spPr>
      </p:pic>
    </p:spTree>
    <p:extLst>
      <p:ext uri="{BB962C8B-B14F-4D97-AF65-F5344CB8AC3E}">
        <p14:creationId xmlns:p14="http://schemas.microsoft.com/office/powerpoint/2010/main" val="1756547080"/>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able&#10;&#10;Description générée automatiquement">
            <a:extLst>
              <a:ext uri="{FF2B5EF4-FFF2-40B4-BE49-F238E27FC236}">
                <a16:creationId xmlns:a16="http://schemas.microsoft.com/office/drawing/2014/main" id="{606E0C82-D35E-4137-BAF9-B3A6871EA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000"/>
            <a:ext cx="4640685" cy="615600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E348E39F-AECE-4D72-8F71-9627FAD8E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0685" y="1700808"/>
            <a:ext cx="4450969" cy="3780000"/>
          </a:xfrm>
          <a:prstGeom prst="rect">
            <a:avLst/>
          </a:prstGeom>
        </p:spPr>
      </p:pic>
    </p:spTree>
    <p:extLst>
      <p:ext uri="{BB962C8B-B14F-4D97-AF65-F5344CB8AC3E}">
        <p14:creationId xmlns:p14="http://schemas.microsoft.com/office/powerpoint/2010/main" val="3346944858"/>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able&#10;&#10;Description générée automatiquement">
            <a:extLst>
              <a:ext uri="{FF2B5EF4-FFF2-40B4-BE49-F238E27FC236}">
                <a16:creationId xmlns:a16="http://schemas.microsoft.com/office/drawing/2014/main" id="{B0A92C0C-70AF-48CE-A5DF-5C2072E4AD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249" y="1052736"/>
            <a:ext cx="4023007" cy="522000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D897A104-7CB1-4776-803A-24BB5143B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746" y="1052736"/>
            <a:ext cx="4450213" cy="4140000"/>
          </a:xfrm>
          <a:prstGeom prst="rect">
            <a:avLst/>
          </a:prstGeom>
        </p:spPr>
      </p:pic>
    </p:spTree>
    <p:extLst>
      <p:ext uri="{BB962C8B-B14F-4D97-AF65-F5344CB8AC3E}">
        <p14:creationId xmlns:p14="http://schemas.microsoft.com/office/powerpoint/2010/main" val="802677979"/>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12F4770-2592-0D60-FA1E-1F880AF396F6}"/>
              </a:ext>
            </a:extLst>
          </p:cNvPr>
          <p:cNvSpPr txBox="1"/>
          <p:nvPr/>
        </p:nvSpPr>
        <p:spPr>
          <a:xfrm>
            <a:off x="827584" y="476672"/>
            <a:ext cx="7272808" cy="774507"/>
          </a:xfrm>
          <a:prstGeom prst="rect">
            <a:avLst/>
          </a:prstGeom>
          <a:noFill/>
        </p:spPr>
        <p:txBody>
          <a:bodyPr wrap="square">
            <a:spAutoFit/>
          </a:bodyPr>
          <a:lstStyle/>
          <a:p>
            <a:pPr algn="ctr">
              <a:lnSpc>
                <a:spcPct val="107000"/>
              </a:lnSpc>
              <a:spcAft>
                <a:spcPts val="800"/>
              </a:spcAft>
            </a:pPr>
            <a:r>
              <a:rPr lang="fr-FR" sz="1800" b="1" dirty="0">
                <a:highlight>
                  <a:srgbClr val="00FFFF"/>
                </a:highlight>
                <a:latin typeface="+mj-lt"/>
                <a:ea typeface="Calibri" panose="020F0502020204030204" pitchFamily="34" charset="0"/>
                <a:cs typeface="Calibri" panose="020F0502020204030204" pitchFamily="34" charset="0"/>
              </a:rPr>
              <a:t>EN 2020, L’APAAH SOUTIENT LE PROJET </a:t>
            </a:r>
          </a:p>
          <a:p>
            <a:pPr algn="ctr">
              <a:lnSpc>
                <a:spcPct val="107000"/>
              </a:lnSpc>
              <a:spcAft>
                <a:spcPts val="800"/>
              </a:spcAft>
            </a:pPr>
            <a:r>
              <a:rPr lang="fr-FR" sz="1800" b="1" dirty="0">
                <a:highlight>
                  <a:srgbClr val="00FFFF"/>
                </a:highlight>
                <a:latin typeface="+mj-lt"/>
                <a:ea typeface="Calibri" panose="020F0502020204030204" pitchFamily="34" charset="0"/>
                <a:cs typeface="Calibri" panose="020F0502020204030204" pitchFamily="34" charset="0"/>
              </a:rPr>
              <a:t>DE L’ASSOCIATION FRANCAISE DU SYNDROME DE GILLES DE LA TOURETTE</a:t>
            </a:r>
            <a:endParaRPr lang="fr-FR" sz="400" b="1" dirty="0">
              <a:effectLst/>
              <a:highlight>
                <a:srgbClr val="00FFFF"/>
              </a:highlight>
              <a:latin typeface="+mj-lt"/>
              <a:ea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2B031039-B2A4-7D27-6D4A-EFCCBAD8E693}"/>
              </a:ext>
            </a:extLst>
          </p:cNvPr>
          <p:cNvSpPr txBox="1"/>
          <p:nvPr/>
        </p:nvSpPr>
        <p:spPr>
          <a:xfrm>
            <a:off x="827584" y="1484784"/>
            <a:ext cx="7092788" cy="4739759"/>
          </a:xfrm>
          <a:prstGeom prst="rect">
            <a:avLst/>
          </a:prstGeom>
          <a:noFill/>
        </p:spPr>
        <p:txBody>
          <a:bodyPr wrap="square">
            <a:spAutoFit/>
          </a:bodyPr>
          <a:lstStyle/>
          <a:p>
            <a:pPr marL="0" marR="0" indent="0" algn="just">
              <a:spcBef>
                <a:spcPts val="0"/>
              </a:spcBef>
              <a:spcAft>
                <a:spcPts val="0"/>
              </a:spcAft>
            </a:pPr>
            <a:r>
              <a:rPr lang="fr-FR" sz="2000" kern="1400" dirty="0">
                <a:ln>
                  <a:noFill/>
                </a:ln>
                <a:solidFill>
                  <a:srgbClr val="000000"/>
                </a:solidFill>
                <a:effectLst/>
                <a:latin typeface="+mj-lt"/>
              </a:rPr>
              <a:t>L’AFSGT a pour mission d'aider les malades et leurs familles à vivre avec la maladie, informer le corps enseignant, susciter la recherche aux niveaux national et international et favoriser toute action destinée à améliorer la situation de ses membres. </a:t>
            </a:r>
          </a:p>
          <a:p>
            <a:pPr marL="0" marR="0" indent="0" algn="just">
              <a:spcBef>
                <a:spcPts val="0"/>
              </a:spcBef>
              <a:spcAft>
                <a:spcPts val="0"/>
              </a:spcAft>
            </a:pPr>
            <a:r>
              <a:rPr lang="fr-FR" sz="2000" kern="1400" dirty="0">
                <a:ln>
                  <a:noFill/>
                </a:ln>
                <a:solidFill>
                  <a:srgbClr val="000000"/>
                </a:solidFill>
                <a:effectLst/>
                <a:latin typeface="+mj-lt"/>
              </a:rPr>
              <a:t> </a:t>
            </a:r>
          </a:p>
          <a:p>
            <a:pPr marL="0" marR="0" indent="0" algn="just">
              <a:spcBef>
                <a:spcPts val="0"/>
              </a:spcBef>
              <a:spcAft>
                <a:spcPts val="0"/>
              </a:spcAft>
            </a:pPr>
            <a:r>
              <a:rPr lang="fr-FR" sz="2000" kern="1400" dirty="0">
                <a:ln>
                  <a:noFill/>
                </a:ln>
                <a:solidFill>
                  <a:srgbClr val="000000"/>
                </a:solidFill>
                <a:effectLst/>
                <a:latin typeface="+mj-lt"/>
              </a:rPr>
              <a:t>La Mission de l’AFSGT consiste :</a:t>
            </a:r>
          </a:p>
          <a:p>
            <a:pPr marL="0" marR="0" indent="0" algn="just">
              <a:spcBef>
                <a:spcPts val="0"/>
              </a:spcBef>
              <a:spcAft>
                <a:spcPts val="0"/>
              </a:spcAft>
            </a:pPr>
            <a:endParaRPr lang="fr-FR" sz="2000" kern="1400" dirty="0">
              <a:ln>
                <a:noFill/>
              </a:ln>
              <a:solidFill>
                <a:srgbClr val="000000"/>
              </a:solidFill>
              <a:effectLst/>
              <a:latin typeface="+mj-lt"/>
            </a:endParaRPr>
          </a:p>
          <a:p>
            <a:pPr marL="342900" marR="0" indent="-342900" algn="just">
              <a:lnSpc>
                <a:spcPct val="75000"/>
              </a:lnSpc>
              <a:spcBef>
                <a:spcPts val="0"/>
              </a:spcBef>
              <a:spcAft>
                <a:spcPts val="0"/>
              </a:spcAft>
              <a:buFont typeface="Wingdings" panose="05000000000000000000" pitchFamily="2" charset="2"/>
              <a:buChar char=""/>
            </a:pPr>
            <a:r>
              <a:rPr lang="fr-FR" sz="2000" kern="1400" dirty="0">
                <a:ln>
                  <a:noFill/>
                </a:ln>
                <a:solidFill>
                  <a:srgbClr val="000000"/>
                </a:solidFill>
                <a:effectLst/>
                <a:latin typeface="+mj-lt"/>
              </a:rPr>
              <a:t>Aider les malades et leurs familles à vivre avec la maladie, dans une société qui trop souvent les ignore ou les rejette par manque d’information.</a:t>
            </a:r>
          </a:p>
          <a:p>
            <a:pPr marL="0" marR="0" indent="0" algn="just">
              <a:lnSpc>
                <a:spcPct val="75000"/>
              </a:lnSpc>
              <a:spcBef>
                <a:spcPts val="0"/>
              </a:spcBef>
              <a:spcAft>
                <a:spcPts val="0"/>
              </a:spcAft>
            </a:pPr>
            <a:r>
              <a:rPr lang="fr-FR" sz="2000" kern="1400" dirty="0">
                <a:solidFill>
                  <a:srgbClr val="000000"/>
                </a:solidFill>
                <a:latin typeface="+mj-lt"/>
                <a:sym typeface="Wingdings" panose="05000000000000000000" pitchFamily="2" charset="2"/>
              </a:rPr>
              <a:t>   </a:t>
            </a:r>
            <a:r>
              <a:rPr lang="fr-FR" sz="2000" kern="1400" dirty="0">
                <a:ln>
                  <a:noFill/>
                </a:ln>
                <a:solidFill>
                  <a:srgbClr val="000000"/>
                </a:solidFill>
                <a:effectLst/>
                <a:latin typeface="+mj-lt"/>
              </a:rPr>
              <a:t>Informer le corps enseignant, le corps médical, les responsables administratifs et le public, afin d’éviter les phénomènes de rejet et d’exclusion.</a:t>
            </a:r>
          </a:p>
          <a:p>
            <a:pPr marL="0" marR="0" indent="0" algn="just">
              <a:lnSpc>
                <a:spcPct val="75000"/>
              </a:lnSpc>
              <a:spcBef>
                <a:spcPts val="0"/>
              </a:spcBef>
              <a:spcAft>
                <a:spcPts val="0"/>
              </a:spcAft>
            </a:pPr>
            <a:r>
              <a:rPr lang="fr-FR" sz="2000" kern="1400" dirty="0">
                <a:ln>
                  <a:noFill/>
                </a:ln>
                <a:solidFill>
                  <a:srgbClr val="000000"/>
                </a:solidFill>
                <a:effectLst/>
                <a:latin typeface="+mj-lt"/>
                <a:sym typeface="Wingdings" panose="05000000000000000000" pitchFamily="2" charset="2"/>
              </a:rPr>
              <a:t>  </a:t>
            </a:r>
            <a:r>
              <a:rPr lang="fr-FR" sz="2000" kern="1400" dirty="0">
                <a:ln>
                  <a:noFill/>
                </a:ln>
                <a:solidFill>
                  <a:srgbClr val="000000"/>
                </a:solidFill>
                <a:effectLst/>
                <a:latin typeface="+mj-lt"/>
              </a:rPr>
              <a:t>Susciter la recherche aux niveaux national et international et suivre son évolution ainsi que les travaux des équipes médicales et scientifiques. Ceci n’est possible qu’en attribuant des bourses d’étude. Ces bourses sont liées aux dons que nous collectons.</a:t>
            </a:r>
          </a:p>
          <a:p>
            <a:pPr marL="0" marR="0" indent="0" algn="l">
              <a:spcBef>
                <a:spcPts val="0"/>
              </a:spcBef>
              <a:spcAft>
                <a:spcPts val="0"/>
              </a:spcAft>
            </a:pPr>
            <a:r>
              <a:rPr lang="fr-FR" sz="1200" kern="1400" dirty="0">
                <a:ln>
                  <a:noFill/>
                </a:ln>
                <a:solidFill>
                  <a:srgbClr val="000000"/>
                </a:solidFill>
                <a:effectLst/>
                <a:latin typeface="Times New Roman" panose="02020603050405020304" pitchFamily="18" charset="0"/>
              </a:rPr>
              <a:t> </a:t>
            </a:r>
          </a:p>
        </p:txBody>
      </p:sp>
    </p:spTree>
    <p:extLst>
      <p:ext uri="{BB962C8B-B14F-4D97-AF65-F5344CB8AC3E}">
        <p14:creationId xmlns:p14="http://schemas.microsoft.com/office/powerpoint/2010/main" val="2959531569"/>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F56C74-C854-2570-8C1F-6A8FB22934B7}"/>
              </a:ext>
            </a:extLst>
          </p:cNvPr>
          <p:cNvSpPr txBox="1"/>
          <p:nvPr/>
        </p:nvSpPr>
        <p:spPr>
          <a:xfrm>
            <a:off x="611560" y="1700808"/>
            <a:ext cx="7632848" cy="2641492"/>
          </a:xfrm>
          <a:prstGeom prst="rect">
            <a:avLst/>
          </a:prstGeom>
          <a:noFill/>
        </p:spPr>
        <p:txBody>
          <a:bodyPr wrap="square">
            <a:spAutoFit/>
          </a:bodyPr>
          <a:lstStyle/>
          <a:p>
            <a:pPr marL="0" marR="0" indent="0" algn="just">
              <a:lnSpc>
                <a:spcPct val="75000"/>
              </a:lnSpc>
              <a:spcBef>
                <a:spcPts val="0"/>
              </a:spcBef>
              <a:spcAft>
                <a:spcPts val="0"/>
              </a:spcAft>
            </a:pPr>
            <a:r>
              <a:rPr lang="fr-FR" sz="2000" kern="1400" dirty="0">
                <a:ln>
                  <a:noFill/>
                </a:ln>
                <a:solidFill>
                  <a:srgbClr val="000000"/>
                </a:solidFill>
                <a:effectLst/>
                <a:latin typeface="+mj-lt"/>
                <a:sym typeface="Wingdings" panose="05000000000000000000" pitchFamily="2" charset="2"/>
              </a:rPr>
              <a:t>   </a:t>
            </a:r>
            <a:r>
              <a:rPr lang="fr-FR" sz="2000" kern="1400" dirty="0">
                <a:ln>
                  <a:noFill/>
                </a:ln>
                <a:solidFill>
                  <a:srgbClr val="000000"/>
                </a:solidFill>
                <a:effectLst/>
                <a:latin typeface="+mj-lt"/>
              </a:rPr>
              <a:t>Favoriser toute action destinée à améliorer la situation de ses membres, rompre l’isolement vis-à-vis des tiers, des écoles, des administrations ou des entreprises. Car le “Gilles de La Tourette” fait rire et fait peur ! Par des mouvements violents et désordonnés, par des gros mots et des cris incontrôlés, il déclenche moqueries et rejet. Il faut donc INFORMER !</a:t>
            </a:r>
          </a:p>
          <a:p>
            <a:pPr marL="0" marR="0" indent="0" algn="just">
              <a:lnSpc>
                <a:spcPct val="75000"/>
              </a:lnSpc>
              <a:spcBef>
                <a:spcPts val="0"/>
              </a:spcBef>
              <a:spcAft>
                <a:spcPts val="0"/>
              </a:spcAft>
            </a:pPr>
            <a:endParaRPr lang="fr-FR" sz="2000" kern="1400" dirty="0">
              <a:ln>
                <a:noFill/>
              </a:ln>
              <a:solidFill>
                <a:srgbClr val="000000"/>
              </a:solidFill>
              <a:effectLst/>
              <a:latin typeface="+mj-lt"/>
            </a:endParaRPr>
          </a:p>
          <a:p>
            <a:pPr marL="0" marR="0" indent="0" algn="just">
              <a:lnSpc>
                <a:spcPct val="75000"/>
              </a:lnSpc>
              <a:spcBef>
                <a:spcPts val="0"/>
              </a:spcBef>
              <a:spcAft>
                <a:spcPts val="0"/>
              </a:spcAft>
            </a:pPr>
            <a:r>
              <a:rPr lang="fr-FR" sz="2000" kern="1400" dirty="0">
                <a:ln>
                  <a:noFill/>
                </a:ln>
                <a:solidFill>
                  <a:srgbClr val="000000"/>
                </a:solidFill>
                <a:effectLst/>
                <a:latin typeface="+mj-lt"/>
              </a:rPr>
              <a:t>Enfin, un “Gilles de La Tourette” peut assumer sa maladie pourvu qu’on l’y aide, il peut poursuivre une scolarité, s’insérer dans la société, dans un environnement professionnel. Il peut tout simplement…vivre comme tout le monde !</a:t>
            </a:r>
          </a:p>
        </p:txBody>
      </p:sp>
    </p:spTree>
    <p:extLst>
      <p:ext uri="{BB962C8B-B14F-4D97-AF65-F5344CB8AC3E}">
        <p14:creationId xmlns:p14="http://schemas.microsoft.com/office/powerpoint/2010/main" val="745320741"/>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F2C6ECB-1928-B02E-7C0F-78A0E3E232CD}"/>
              </a:ext>
            </a:extLst>
          </p:cNvPr>
          <p:cNvSpPr txBox="1"/>
          <p:nvPr/>
        </p:nvSpPr>
        <p:spPr>
          <a:xfrm>
            <a:off x="611560" y="1484784"/>
            <a:ext cx="8136904" cy="4644990"/>
          </a:xfrm>
          <a:prstGeom prst="rect">
            <a:avLst/>
          </a:prstGeom>
          <a:noFill/>
        </p:spPr>
        <p:txBody>
          <a:bodyPr wrap="square">
            <a:spAutoFit/>
          </a:bodyPr>
          <a:lstStyle/>
          <a:p>
            <a:pPr marL="0" marR="0" indent="0" algn="just">
              <a:spcBef>
                <a:spcPts val="0"/>
              </a:spcBef>
              <a:spcAft>
                <a:spcPts val="0"/>
              </a:spcAft>
            </a:pPr>
            <a:r>
              <a:rPr lang="fr-FR" sz="1800" kern="1400" dirty="0">
                <a:ln>
                  <a:noFill/>
                </a:ln>
                <a:solidFill>
                  <a:srgbClr val="000000"/>
                </a:solidFill>
                <a:effectLst/>
                <a:latin typeface="Calibri" panose="020F0502020204030204" pitchFamily="34" charset="0"/>
              </a:rPr>
              <a:t>A </a:t>
            </a:r>
            <a:r>
              <a:rPr lang="fr-FR" sz="1800" kern="1400" dirty="0" err="1">
                <a:ln>
                  <a:noFill/>
                </a:ln>
                <a:solidFill>
                  <a:srgbClr val="000000"/>
                </a:solidFill>
                <a:effectLst/>
                <a:latin typeface="Calibri" panose="020F0502020204030204" pitchFamily="34" charset="0"/>
              </a:rPr>
              <a:t>Mubone</a:t>
            </a:r>
            <a:r>
              <a:rPr lang="fr-FR" sz="1800" kern="1400" dirty="0">
                <a:ln>
                  <a:noFill/>
                </a:ln>
                <a:solidFill>
                  <a:srgbClr val="000000"/>
                </a:solidFill>
                <a:effectLst/>
                <a:latin typeface="Calibri" panose="020F0502020204030204" pitchFamily="34" charset="0"/>
              </a:rPr>
              <a:t> près de Bujumbura au Burundi, des enfants de 4 à 10 ans survivent en récupérant de la nourriture sur les décharges publiques. Pour lutter contre cette malnutrition infantile et apporter de l’aide à ces jeunes, une association saint Konrad a été créée le 1</a:t>
            </a:r>
            <a:r>
              <a:rPr lang="fr-FR" sz="800" kern="1400" baseline="30000" dirty="0">
                <a:ln>
                  <a:noFill/>
                </a:ln>
                <a:solidFill>
                  <a:srgbClr val="000000"/>
                </a:solidFill>
                <a:effectLst/>
                <a:latin typeface="Calibri" panose="020F0502020204030204" pitchFamily="34" charset="0"/>
              </a:rPr>
              <a:t>er</a:t>
            </a:r>
            <a:r>
              <a:rPr lang="fr-FR" sz="1800" kern="1400" dirty="0">
                <a:ln>
                  <a:noFill/>
                </a:ln>
                <a:solidFill>
                  <a:srgbClr val="000000"/>
                </a:solidFill>
                <a:effectLst/>
                <a:latin typeface="Calibri" panose="020F0502020204030204" pitchFamily="34" charset="0"/>
              </a:rPr>
              <a:t> septembre 2019</a:t>
            </a:r>
            <a:endParaRPr lang="fr-FR" sz="1200" kern="1400" dirty="0">
              <a:ln>
                <a:noFill/>
              </a:ln>
              <a:solidFill>
                <a:srgbClr val="000000"/>
              </a:solidFill>
              <a:effectLst/>
              <a:latin typeface="Times New Roman" panose="02020603050405020304" pitchFamily="18" charset="0"/>
            </a:endParaRPr>
          </a:p>
          <a:p>
            <a:pPr marL="0" marR="0" indent="0" algn="just">
              <a:lnSpc>
                <a:spcPct val="107000"/>
              </a:lnSpc>
              <a:spcBef>
                <a:spcPts val="0"/>
              </a:spcBef>
              <a:spcAft>
                <a:spcPts val="0"/>
              </a:spcAft>
            </a:pPr>
            <a:r>
              <a:rPr lang="fr-FR" sz="1800" kern="1400" dirty="0">
                <a:ln>
                  <a:noFill/>
                </a:ln>
                <a:solidFill>
                  <a:srgbClr val="000000"/>
                </a:solidFill>
                <a:effectLst/>
                <a:latin typeface="Calibri" panose="020F0502020204030204" pitchFamily="34" charset="0"/>
              </a:rPr>
              <a:t> </a:t>
            </a:r>
            <a:endParaRPr lang="fr-FR" sz="1200" kern="1400" dirty="0">
              <a:ln>
                <a:noFill/>
              </a:ln>
              <a:solidFill>
                <a:srgbClr val="000000"/>
              </a:solidFill>
              <a:effectLst/>
              <a:latin typeface="Times New Roman" panose="02020603050405020304" pitchFamily="18" charset="0"/>
            </a:endParaRPr>
          </a:p>
          <a:p>
            <a:pPr marL="0" marR="0" indent="0" algn="just">
              <a:lnSpc>
                <a:spcPct val="107000"/>
              </a:lnSpc>
              <a:spcBef>
                <a:spcPts val="0"/>
              </a:spcBef>
              <a:spcAft>
                <a:spcPts val="0"/>
              </a:spcAft>
            </a:pPr>
            <a:r>
              <a:rPr lang="fr-FR" sz="1800" kern="1400" dirty="0">
                <a:ln>
                  <a:noFill/>
                </a:ln>
                <a:solidFill>
                  <a:srgbClr val="000000"/>
                </a:solidFill>
                <a:effectLst/>
                <a:latin typeface="Calibri" panose="020F0502020204030204" pitchFamily="34" charset="0"/>
              </a:rPr>
              <a:t>Cette association Saint Konrad  est née  pour prendre charges les  enfants laissés pour compte pour qu’ils vivent dignement et prennent le chemin de l’école. Ainsi, dès septembre 2020, une trentaine d’enfants prenne  le chemin de l’école et  bénéficie  d’un repas de midi, au lieu d’attendre   les camions qui transportent   des ordures. L’association Saint Konrad a pour objectif d’améliorer le quotidien des enfants dans les domaines de la nutrition, de la santé et de l’éducation. </a:t>
            </a:r>
            <a:endParaRPr lang="fr-FR" sz="1200" kern="1400" dirty="0">
              <a:ln>
                <a:noFill/>
              </a:ln>
              <a:solidFill>
                <a:srgbClr val="000000"/>
              </a:solidFill>
              <a:effectLst/>
              <a:latin typeface="Times New Roman" panose="02020603050405020304" pitchFamily="18" charset="0"/>
            </a:endParaRPr>
          </a:p>
          <a:p>
            <a:pPr marL="0" marR="0" indent="0" algn="just">
              <a:lnSpc>
                <a:spcPct val="107000"/>
              </a:lnSpc>
              <a:spcBef>
                <a:spcPts val="0"/>
              </a:spcBef>
              <a:spcAft>
                <a:spcPts val="0"/>
              </a:spcAft>
            </a:pPr>
            <a:r>
              <a:rPr lang="fr-FR" sz="1800" kern="1400" dirty="0">
                <a:ln>
                  <a:noFill/>
                </a:ln>
                <a:solidFill>
                  <a:srgbClr val="000000"/>
                </a:solidFill>
                <a:effectLst/>
                <a:latin typeface="Calibri" panose="020F0502020204030204" pitchFamily="34" charset="0"/>
              </a:rPr>
              <a:t> </a:t>
            </a:r>
            <a:endParaRPr lang="fr-FR" sz="1200" kern="1400" dirty="0">
              <a:ln>
                <a:noFill/>
              </a:ln>
              <a:solidFill>
                <a:srgbClr val="000000"/>
              </a:solidFill>
              <a:effectLst/>
              <a:latin typeface="Times New Roman" panose="02020603050405020304" pitchFamily="18" charset="0"/>
            </a:endParaRPr>
          </a:p>
          <a:p>
            <a:pPr marL="0" marR="0" indent="0" algn="just">
              <a:lnSpc>
                <a:spcPct val="107000"/>
              </a:lnSpc>
              <a:spcBef>
                <a:spcPts val="0"/>
              </a:spcBef>
              <a:spcAft>
                <a:spcPts val="0"/>
              </a:spcAft>
            </a:pPr>
            <a:r>
              <a:rPr lang="fr-FR" sz="1800" kern="1400" dirty="0">
                <a:ln>
                  <a:noFill/>
                </a:ln>
                <a:solidFill>
                  <a:srgbClr val="000000"/>
                </a:solidFill>
                <a:effectLst/>
                <a:latin typeface="Calibri" panose="020F0502020204030204" pitchFamily="34" charset="0"/>
              </a:rPr>
              <a:t>L’APAAH participe financièrement à son projet de construire un centre d’accueil pour permettre à ses enfants de trouver un logement digne car la majorité n’ont pas de parents.</a:t>
            </a:r>
            <a:endParaRPr lang="fr-FR" sz="1200" kern="1400" dirty="0">
              <a:ln>
                <a:noFill/>
              </a:ln>
              <a:solidFill>
                <a:srgbClr val="000000"/>
              </a:solidFill>
              <a:effectLst/>
              <a:latin typeface="Times New Roman" panose="02020603050405020304" pitchFamily="18" charset="0"/>
            </a:endParaRPr>
          </a:p>
          <a:p>
            <a:pPr marL="0" marR="0" indent="0" algn="l">
              <a:spcBef>
                <a:spcPts val="0"/>
              </a:spcBef>
              <a:spcAft>
                <a:spcPts val="0"/>
              </a:spcAft>
            </a:pPr>
            <a:r>
              <a:rPr lang="fr-FR" sz="1200" kern="1400" dirty="0">
                <a:ln>
                  <a:noFill/>
                </a:ln>
                <a:solidFill>
                  <a:srgbClr val="000000"/>
                </a:solidFill>
                <a:effectLst/>
                <a:latin typeface="Times New Roman" panose="02020603050405020304" pitchFamily="18" charset="0"/>
              </a:rPr>
              <a:t> </a:t>
            </a:r>
          </a:p>
        </p:txBody>
      </p:sp>
      <p:sp>
        <p:nvSpPr>
          <p:cNvPr id="5" name="ZoneTexte 4">
            <a:extLst>
              <a:ext uri="{FF2B5EF4-FFF2-40B4-BE49-F238E27FC236}">
                <a16:creationId xmlns:a16="http://schemas.microsoft.com/office/drawing/2014/main" id="{3115E5F5-6D4B-2344-3CC1-B3D96C2ED2B8}"/>
              </a:ext>
            </a:extLst>
          </p:cNvPr>
          <p:cNvSpPr txBox="1"/>
          <p:nvPr/>
        </p:nvSpPr>
        <p:spPr>
          <a:xfrm>
            <a:off x="611560" y="413913"/>
            <a:ext cx="7920880" cy="774507"/>
          </a:xfrm>
          <a:prstGeom prst="rect">
            <a:avLst/>
          </a:prstGeom>
          <a:noFill/>
        </p:spPr>
        <p:txBody>
          <a:bodyPr wrap="square">
            <a:spAutoFit/>
          </a:bodyPr>
          <a:lstStyle/>
          <a:p>
            <a:pPr algn="ctr">
              <a:lnSpc>
                <a:spcPct val="107000"/>
              </a:lnSpc>
              <a:spcAft>
                <a:spcPts val="800"/>
              </a:spcAft>
            </a:pPr>
            <a:r>
              <a:rPr lang="fr-FR" sz="1800" b="1" dirty="0">
                <a:highlight>
                  <a:srgbClr val="00FFFF"/>
                </a:highlight>
                <a:latin typeface="+mj-lt"/>
                <a:ea typeface="Calibri" panose="020F0502020204030204" pitchFamily="34" charset="0"/>
                <a:cs typeface="Calibri" panose="020F0502020204030204" pitchFamily="34" charset="0"/>
              </a:rPr>
              <a:t>EN 2020, L’APAAH SOUTIENT LE PROJET </a:t>
            </a:r>
          </a:p>
          <a:p>
            <a:pPr algn="ctr">
              <a:lnSpc>
                <a:spcPct val="107000"/>
              </a:lnSpc>
              <a:spcAft>
                <a:spcPts val="800"/>
              </a:spcAft>
            </a:pPr>
            <a:r>
              <a:rPr lang="fr-FR" sz="1800" b="1" dirty="0">
                <a:highlight>
                  <a:srgbClr val="00FFFF"/>
                </a:highlight>
                <a:latin typeface="+mj-lt"/>
                <a:ea typeface="Calibri" panose="020F0502020204030204" pitchFamily="34" charset="0"/>
                <a:cs typeface="Calibri" panose="020F0502020204030204" pitchFamily="34" charset="0"/>
              </a:rPr>
              <a:t>DE L’ASSOCIATION FRANCAISE DU SYNDROME DE GILLES DE LA TOURETTE</a:t>
            </a:r>
            <a:endParaRPr lang="fr-FR" sz="400" b="1" dirty="0">
              <a:effectLst/>
              <a:highlight>
                <a:srgbClr val="00FFFF"/>
              </a:highligh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261982"/>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ciel, personne, roche&#10;&#10;Description générée automatiquement">
            <a:extLst>
              <a:ext uri="{FF2B5EF4-FFF2-40B4-BE49-F238E27FC236}">
                <a16:creationId xmlns:a16="http://schemas.microsoft.com/office/drawing/2014/main" id="{AA74FADF-A3E2-F001-9B9C-3B3E23729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43035"/>
            <a:ext cx="1329231" cy="1440000"/>
          </a:xfrm>
          <a:prstGeom prst="rect">
            <a:avLst/>
          </a:prstGeom>
        </p:spPr>
      </p:pic>
      <p:pic>
        <p:nvPicPr>
          <p:cNvPr id="5" name="Image 4" descr="Une image contenant terrain, extérieur, garçon&#10;&#10;Description générée automatiquement">
            <a:extLst>
              <a:ext uri="{FF2B5EF4-FFF2-40B4-BE49-F238E27FC236}">
                <a16:creationId xmlns:a16="http://schemas.microsoft.com/office/drawing/2014/main" id="{6909C27F-A4E7-1215-DEA2-F741437A7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3401016"/>
            <a:ext cx="1153463" cy="1439593"/>
          </a:xfrm>
          <a:prstGeom prst="rect">
            <a:avLst/>
          </a:prstGeom>
        </p:spPr>
      </p:pic>
      <p:pic>
        <p:nvPicPr>
          <p:cNvPr id="7" name="Image 6" descr="Une image contenant groupe, posant, enfant, personne&#10;&#10;Description générée automatiquement">
            <a:extLst>
              <a:ext uri="{FF2B5EF4-FFF2-40B4-BE49-F238E27FC236}">
                <a16:creationId xmlns:a16="http://schemas.microsoft.com/office/drawing/2014/main" id="{3CAA597F-E00C-B0A9-D8E2-BC747615F3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8476" y="1169611"/>
            <a:ext cx="1847940" cy="1440000"/>
          </a:xfrm>
          <a:prstGeom prst="rect">
            <a:avLst/>
          </a:prstGeom>
        </p:spPr>
      </p:pic>
      <p:pic>
        <p:nvPicPr>
          <p:cNvPr id="9" name="Image 8" descr="Une image contenant personne, intérieur, repas&#10;&#10;Description générée automatiquement">
            <a:extLst>
              <a:ext uri="{FF2B5EF4-FFF2-40B4-BE49-F238E27FC236}">
                <a16:creationId xmlns:a16="http://schemas.microsoft.com/office/drawing/2014/main" id="{9FFDC927-775E-F3B5-F3A8-9CE5070F2D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8476" y="3429000"/>
            <a:ext cx="2160000" cy="1440000"/>
          </a:xfrm>
          <a:prstGeom prst="rect">
            <a:avLst/>
          </a:prstGeom>
        </p:spPr>
      </p:pic>
      <p:graphicFrame>
        <p:nvGraphicFramePr>
          <p:cNvPr id="10" name="Tableau 9">
            <a:extLst>
              <a:ext uri="{FF2B5EF4-FFF2-40B4-BE49-F238E27FC236}">
                <a16:creationId xmlns:a16="http://schemas.microsoft.com/office/drawing/2014/main" id="{DF9C58BA-EFF1-4274-7561-861E30242251}"/>
              </a:ext>
            </a:extLst>
          </p:cNvPr>
          <p:cNvGraphicFramePr>
            <a:graphicFrameLocks noGrp="1"/>
          </p:cNvGraphicFramePr>
          <p:nvPr>
            <p:extLst>
              <p:ext uri="{D42A27DB-BD31-4B8C-83A1-F6EECF244321}">
                <p14:modId xmlns:p14="http://schemas.microsoft.com/office/powerpoint/2010/main" val="3962267227"/>
              </p:ext>
            </p:extLst>
          </p:nvPr>
        </p:nvGraphicFramePr>
        <p:xfrm>
          <a:off x="2771800" y="1143035"/>
          <a:ext cx="3251058" cy="4375673"/>
        </p:xfrm>
        <a:graphic>
          <a:graphicData uri="http://schemas.openxmlformats.org/drawingml/2006/table">
            <a:tbl>
              <a:tblPr>
                <a:tableStyleId>{5C22544A-7EE6-4342-B048-85BDC9FD1C3A}</a:tableStyleId>
              </a:tblPr>
              <a:tblGrid>
                <a:gridCol w="249570">
                  <a:extLst>
                    <a:ext uri="{9D8B030D-6E8A-4147-A177-3AD203B41FA5}">
                      <a16:colId xmlns:a16="http://schemas.microsoft.com/office/drawing/2014/main" val="3307367814"/>
                    </a:ext>
                  </a:extLst>
                </a:gridCol>
                <a:gridCol w="1251174">
                  <a:extLst>
                    <a:ext uri="{9D8B030D-6E8A-4147-A177-3AD203B41FA5}">
                      <a16:colId xmlns:a16="http://schemas.microsoft.com/office/drawing/2014/main" val="837120837"/>
                    </a:ext>
                  </a:extLst>
                </a:gridCol>
                <a:gridCol w="434805">
                  <a:extLst>
                    <a:ext uri="{9D8B030D-6E8A-4147-A177-3AD203B41FA5}">
                      <a16:colId xmlns:a16="http://schemas.microsoft.com/office/drawing/2014/main" val="3524405251"/>
                    </a:ext>
                  </a:extLst>
                </a:gridCol>
                <a:gridCol w="249570">
                  <a:extLst>
                    <a:ext uri="{9D8B030D-6E8A-4147-A177-3AD203B41FA5}">
                      <a16:colId xmlns:a16="http://schemas.microsoft.com/office/drawing/2014/main" val="2067883022"/>
                    </a:ext>
                  </a:extLst>
                </a:gridCol>
                <a:gridCol w="292828">
                  <a:extLst>
                    <a:ext uri="{9D8B030D-6E8A-4147-A177-3AD203B41FA5}">
                      <a16:colId xmlns:a16="http://schemas.microsoft.com/office/drawing/2014/main" val="3485789727"/>
                    </a:ext>
                  </a:extLst>
                </a:gridCol>
                <a:gridCol w="382673">
                  <a:extLst>
                    <a:ext uri="{9D8B030D-6E8A-4147-A177-3AD203B41FA5}">
                      <a16:colId xmlns:a16="http://schemas.microsoft.com/office/drawing/2014/main" val="2216448691"/>
                    </a:ext>
                  </a:extLst>
                </a:gridCol>
                <a:gridCol w="390438">
                  <a:extLst>
                    <a:ext uri="{9D8B030D-6E8A-4147-A177-3AD203B41FA5}">
                      <a16:colId xmlns:a16="http://schemas.microsoft.com/office/drawing/2014/main" val="283778855"/>
                    </a:ext>
                  </a:extLst>
                </a:gridCol>
              </a:tblGrid>
              <a:tr h="59461">
                <a:tc>
                  <a:txBody>
                    <a:bodyPr/>
                    <a:lstStyle/>
                    <a:p>
                      <a:pPr algn="l" fontAlgn="b"/>
                      <a:r>
                        <a:rPr lang="fr-FR" sz="300" u="none" strike="noStrike">
                          <a:effectLst/>
                        </a:rPr>
                        <a:t>N°</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Désignation des travaux</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Uté</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Qté</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P.U HTVA</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P.T HTVA</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 EURO</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083444333"/>
                  </a:ext>
                </a:extLst>
              </a:tr>
              <a:tr h="59461">
                <a:tc>
                  <a:txBody>
                    <a:bodyPr/>
                    <a:lstStyle/>
                    <a:p>
                      <a:pPr algn="l" fontAlgn="b"/>
                      <a:r>
                        <a:rPr lang="fr-FR" sz="300" u="none" strike="noStrike">
                          <a:effectLst/>
                        </a:rPr>
                        <a:t> I</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TERRASSEMENT</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757388958"/>
                  </a:ext>
                </a:extLst>
              </a:tr>
              <a:tr h="59461">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Installation du chantier et les terrassement relatif</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ff</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130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611966696"/>
                  </a:ext>
                </a:extLst>
              </a:tr>
              <a:tr h="59461">
                <a:tc>
                  <a:txBody>
                    <a:bodyPr/>
                    <a:lstStyle/>
                    <a:p>
                      <a:pPr algn="l" fontAlgn="b"/>
                      <a:r>
                        <a:rPr lang="fr-FR" sz="300" u="none" strike="noStrike">
                          <a:effectLst/>
                        </a:rPr>
                        <a:t>II</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Construction des fondations</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627724217"/>
                  </a:ext>
                </a:extLst>
              </a:tr>
              <a:tr h="59461">
                <a:tc>
                  <a:txBody>
                    <a:bodyPr/>
                    <a:lstStyle/>
                    <a:p>
                      <a:pPr algn="r" fontAlgn="b"/>
                      <a:r>
                        <a:rPr lang="fr-FR" sz="300" u="none" strike="noStrike">
                          <a:effectLst/>
                        </a:rPr>
                        <a:t>201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Terre rouge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3,01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60 286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26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94200891"/>
                  </a:ext>
                </a:extLst>
              </a:tr>
              <a:tr h="59461">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Fonation en Moellons de carrière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10,05</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110 000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1 105 236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481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211358773"/>
                  </a:ext>
                </a:extLst>
              </a:tr>
              <a:tr h="59461">
                <a:tc>
                  <a:txBody>
                    <a:bodyPr/>
                    <a:lstStyle/>
                    <a:p>
                      <a:pPr algn="l" fontAlgn="b"/>
                      <a:r>
                        <a:rPr lang="fr-FR" sz="300" u="none" strike="noStrike">
                          <a:effectLst/>
                        </a:rPr>
                        <a:t>II.2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Béton armé</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567413131"/>
                  </a:ext>
                </a:extLst>
              </a:tr>
              <a:tr h="59461">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Demi-colonnes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0,65</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324 000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141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707412733"/>
                  </a:ext>
                </a:extLst>
              </a:tr>
              <a:tr h="59461">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Colonnes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4,32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2 160 000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939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985188144"/>
                  </a:ext>
                </a:extLst>
              </a:tr>
              <a:tr h="59461">
                <a:tc>
                  <a:txBody>
                    <a:bodyPr/>
                    <a:lstStyle/>
                    <a:p>
                      <a:pPr algn="r" fontAlgn="b"/>
                      <a:r>
                        <a:rPr lang="fr-FR" sz="300" u="none" strike="noStrike">
                          <a:effectLst/>
                        </a:rPr>
                        <a:t>4</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Longrines  20x20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4,47</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2 232 800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971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911629490"/>
                  </a:ext>
                </a:extLst>
              </a:tr>
              <a:tr h="59461">
                <a:tc>
                  <a:txBody>
                    <a:bodyPr/>
                    <a:lstStyle/>
                    <a:p>
                      <a:pPr algn="r" fontAlgn="b"/>
                      <a:r>
                        <a:rPr lang="fr-FR" sz="300" u="none" strike="noStrike">
                          <a:effectLst/>
                        </a:rPr>
                        <a:t>5</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Chainage supérieur</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4,47</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2 232 800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971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4064179255"/>
                  </a:ext>
                </a:extLst>
              </a:tr>
              <a:tr h="59461">
                <a:tc>
                  <a:txBody>
                    <a:bodyPr/>
                    <a:lstStyle/>
                    <a:p>
                      <a:pPr algn="r" fontAlgn="b"/>
                      <a:r>
                        <a:rPr lang="fr-FR" sz="300" u="none" strike="noStrike">
                          <a:effectLst/>
                        </a:rPr>
                        <a:t>6</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Béton de forme  ép:4cm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3 004 560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1 306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347523399"/>
                  </a:ext>
                </a:extLst>
              </a:tr>
              <a:tr h="59461">
                <a:tc>
                  <a:txBody>
                    <a:bodyPr/>
                    <a:lstStyle/>
                    <a:p>
                      <a:pPr algn="l" fontAlgn="b"/>
                      <a:r>
                        <a:rPr lang="fr-FR" sz="300" u="none" strike="noStrike">
                          <a:effectLst/>
                        </a:rPr>
                        <a:t>III.2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PAVEMENT</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165223913"/>
                  </a:ext>
                </a:extLst>
              </a:tr>
              <a:tr h="59461">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Sable  de propreté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0,05</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1 350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02063075"/>
                  </a:ext>
                </a:extLst>
              </a:tr>
              <a:tr h="59461">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Hérisson de moellons pour dalle de sol</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m³</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30,05</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37 000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1 111 687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483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321064934"/>
                  </a:ext>
                </a:extLst>
              </a:tr>
              <a:tr h="59461">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Chape lissée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227,62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7 000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1 593 340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693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579323582"/>
                  </a:ext>
                </a:extLst>
              </a:tr>
              <a:tr h="59461">
                <a:tc>
                  <a:txBody>
                    <a:bodyPr/>
                    <a:lstStyle/>
                    <a:p>
                      <a:pPr algn="r" fontAlgn="b"/>
                      <a:r>
                        <a:rPr lang="fr-FR" sz="300" u="none" strike="noStrike">
                          <a:effectLst/>
                        </a:rPr>
                        <a:t>4</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Chape talochée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22,76</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7 000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159 320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69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712911642"/>
                  </a:ext>
                </a:extLst>
              </a:tr>
              <a:tr h="59461">
                <a:tc>
                  <a:txBody>
                    <a:bodyPr/>
                    <a:lstStyle/>
                    <a:p>
                      <a:pPr algn="l" fontAlgn="b"/>
                      <a:r>
                        <a:rPr lang="fr-FR" sz="300" u="none" strike="noStrike">
                          <a:effectLst/>
                        </a:rPr>
                        <a:t>IV</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MACONNERIE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234016177"/>
                  </a:ext>
                </a:extLst>
              </a:tr>
              <a:tr h="59461">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Film polyane contre l'humidité ascensionnelle sous murs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kg</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43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952618500"/>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Maçonnerie en briques cuite avec mortier en terre rouge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280,42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22 000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6 169 240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2 682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4150481581"/>
                  </a:ext>
                </a:extLst>
              </a:tr>
              <a:tr h="62434">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Plinthe en ciment lissé</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ml</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101,54</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507 700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221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722555000"/>
                  </a:ext>
                </a:extLst>
              </a:tr>
              <a:tr h="62434">
                <a:tc>
                  <a:txBody>
                    <a:bodyPr/>
                    <a:lstStyle/>
                    <a:p>
                      <a:pPr algn="l" fontAlgn="b"/>
                      <a:r>
                        <a:rPr lang="fr-FR" sz="300" u="none" strike="noStrike">
                          <a:effectLst/>
                        </a:rPr>
                        <a:t>V</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FAUX PLAFOND</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022153447"/>
                  </a:ext>
                </a:extLst>
              </a:tr>
              <a:tr h="62434">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Faux-plafond en Triplex sur Gitage en Bois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250,38</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3 755 700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1 633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395796537"/>
                  </a:ext>
                </a:extLst>
              </a:tr>
              <a:tr h="62434">
                <a:tc>
                  <a:txBody>
                    <a:bodyPr/>
                    <a:lstStyle/>
                    <a:p>
                      <a:pPr algn="l" fontAlgn="b"/>
                      <a:r>
                        <a:rPr lang="fr-FR" sz="300" u="none" strike="noStrike">
                          <a:effectLst/>
                        </a:rPr>
                        <a:t>VI</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REVETEMENT</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512614668"/>
                  </a:ext>
                </a:extLst>
              </a:tr>
              <a:tr h="62434">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Enduit de ciment sur les murs intérieurs et extérieurs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280,42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7 000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1 962 940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853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506687668"/>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Bouillons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280,42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1 402 100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610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4125323561"/>
                  </a:ext>
                </a:extLst>
              </a:tr>
              <a:tr h="62434">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Carreaux anti dérapant la sanitaire et Douche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8,09</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202 250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88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296685367"/>
                  </a:ext>
                </a:extLst>
              </a:tr>
              <a:tr h="62434">
                <a:tc>
                  <a:txBody>
                    <a:bodyPr/>
                    <a:lstStyle/>
                    <a:p>
                      <a:pPr algn="r" fontAlgn="b"/>
                      <a:r>
                        <a:rPr lang="fr-FR" sz="300" u="none" strike="noStrike">
                          <a:effectLst/>
                        </a:rPr>
                        <a:t>4</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Carreau de faince dans la Sanitaire et douche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21,99</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16 000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351 840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153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959744856"/>
                  </a:ext>
                </a:extLst>
              </a:tr>
              <a:tr h="62434">
                <a:tc>
                  <a:txBody>
                    <a:bodyPr/>
                    <a:lstStyle/>
                    <a:p>
                      <a:pPr algn="l" fontAlgn="b"/>
                      <a:r>
                        <a:rPr lang="fr-FR" sz="300" u="none" strike="noStrike">
                          <a:effectLst/>
                        </a:rPr>
                        <a:t>VII</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HUISSERIE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966828693"/>
                  </a:ext>
                </a:extLst>
              </a:tr>
              <a:tr h="0">
                <a:tc>
                  <a:txBody>
                    <a:bodyPr/>
                    <a:lstStyle/>
                    <a:p>
                      <a:pPr algn="l" fontAlgn="b"/>
                      <a:r>
                        <a:rPr lang="fr-FR" sz="300" u="none" strike="noStrike">
                          <a:effectLst/>
                        </a:rPr>
                        <a:t>VII.1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PORTES</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857738613"/>
                  </a:ext>
                </a:extLst>
              </a:tr>
              <a:tr h="62434">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Portes métallique  grillagé 90x250 avec Imposte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261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575508881"/>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Portes EN Bois contre plaqué  90x250 avec Imposte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250 000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217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161739761"/>
                  </a:ext>
                </a:extLst>
              </a:tr>
              <a:tr h="62434">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Portes EN Bois contre plaqué  70x250 avec Imposte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4,00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800 000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348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201728451"/>
                  </a:ext>
                </a:extLst>
              </a:tr>
              <a:tr h="62434">
                <a:tc>
                  <a:txBody>
                    <a:bodyPr/>
                    <a:lstStyle/>
                    <a:p>
                      <a:pPr algn="l" fontAlgn="b"/>
                      <a:r>
                        <a:rPr lang="fr-FR" sz="300" u="none" strike="noStrike">
                          <a:effectLst/>
                        </a:rPr>
                        <a:t>VII.1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Fenetres</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973885528"/>
                  </a:ext>
                </a:extLst>
              </a:tr>
              <a:tr h="62434">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Fenetres métalliques vitré de 120x120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3,00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150 000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450 000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196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826618840"/>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Fenetres métalliques vitré de 50x50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3,00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70 000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210 000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91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778033032"/>
                  </a:ext>
                </a:extLst>
              </a:tr>
              <a:tr h="62434">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317518368"/>
                  </a:ext>
                </a:extLst>
              </a:tr>
              <a:tr h="62434">
                <a:tc>
                  <a:txBody>
                    <a:bodyPr/>
                    <a:lstStyle/>
                    <a:p>
                      <a:pPr algn="l" fontAlgn="b"/>
                      <a:r>
                        <a:rPr lang="fr-FR" sz="300" u="none" strike="noStrike">
                          <a:effectLst/>
                        </a:rPr>
                        <a:t>VIII</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CHARPENTE  ET COUVERTURE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395349146"/>
                  </a:ext>
                </a:extLst>
              </a:tr>
              <a:tr h="62434">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Tôles BG 30 non teintes sur charpente en bois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132,48</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3 311 905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1 440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893404039"/>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Madiers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1 200 000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522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686789163"/>
                  </a:ext>
                </a:extLst>
              </a:tr>
              <a:tr h="62434">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Clous  de  10 Pour la Charpente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kg</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20,00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43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4152441996"/>
                  </a:ext>
                </a:extLst>
              </a:tr>
              <a:tr h="62434">
                <a:tc>
                  <a:txBody>
                    <a:bodyPr/>
                    <a:lstStyle/>
                    <a:p>
                      <a:pPr algn="r" fontAlgn="b"/>
                      <a:r>
                        <a:rPr lang="fr-FR" sz="300" u="none" strike="noStrike">
                          <a:effectLst/>
                        </a:rPr>
                        <a:t>4</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Clous Toles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kg</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25,00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7 000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175 000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76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840821803"/>
                  </a:ext>
                </a:extLst>
              </a:tr>
              <a:tr h="62434">
                <a:tc>
                  <a:txBody>
                    <a:bodyPr/>
                    <a:lstStyle/>
                    <a:p>
                      <a:pPr algn="r" fontAlgn="b"/>
                      <a:r>
                        <a:rPr lang="fr-FR" sz="300" u="none" strike="noStrike">
                          <a:effectLst/>
                        </a:rPr>
                        <a:t>5</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Goutière en PVC</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11,00</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16 000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176 000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77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476285532"/>
                  </a:ext>
                </a:extLst>
              </a:tr>
              <a:tr h="62434">
                <a:tc>
                  <a:txBody>
                    <a:bodyPr/>
                    <a:lstStyle/>
                    <a:p>
                      <a:pPr algn="l" fontAlgn="b"/>
                      <a:r>
                        <a:rPr lang="fr-FR" sz="300" u="none" strike="noStrike">
                          <a:effectLst/>
                        </a:rPr>
                        <a:t>IX</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PEINTURE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811284975"/>
                  </a:ext>
                </a:extLst>
              </a:tr>
              <a:tr h="80273">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Peinture glycérophtalique sur les huisseries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17,55</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8 000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140 400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61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858855672"/>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Peinture accrylique sur murs Intérieur et extérieur</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m²</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280,42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1 121 680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488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836167567"/>
                  </a:ext>
                </a:extLst>
              </a:tr>
              <a:tr h="62434">
                <a:tc>
                  <a:txBody>
                    <a:bodyPr/>
                    <a:lstStyle/>
                    <a:p>
                      <a:pPr algn="l" fontAlgn="b"/>
                      <a:r>
                        <a:rPr lang="fr-FR" sz="300" u="none" strike="noStrike">
                          <a:effectLst/>
                        </a:rPr>
                        <a:t>X</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ALIMENTATION EN ELECTRICITE</a:t>
                      </a:r>
                      <a:endParaRPr lang="fr-FR" sz="300" b="1" i="0" u="none" strike="noStrike">
                        <a:solidFill>
                          <a:srgbClr val="FF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075166021"/>
                  </a:ext>
                </a:extLst>
              </a:tr>
              <a:tr h="62434">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Branchement au réseux existant et tous les accessoires</a:t>
                      </a:r>
                      <a:endParaRPr lang="fr-FR" sz="300" b="0" i="0" u="none" strike="noStrike">
                        <a:solidFill>
                          <a:srgbClr val="FF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ff</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652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364465429"/>
                  </a:ext>
                </a:extLst>
              </a:tr>
              <a:tr h="62434">
                <a:tc>
                  <a:txBody>
                    <a:bodyPr/>
                    <a:lstStyle/>
                    <a:p>
                      <a:pPr algn="l" fontAlgn="b"/>
                      <a:r>
                        <a:rPr lang="fr-FR" sz="300" u="none" strike="noStrike">
                          <a:effectLst/>
                        </a:rPr>
                        <a:t>XI</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PLOMBERIE SANITAIRE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542748379"/>
                  </a:ext>
                </a:extLst>
              </a:tr>
              <a:tr h="62434">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Raccordement en Eau aux reseau existant</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FF</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217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452310384"/>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WC Anglais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3,00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150 000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450 000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196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449669478"/>
                  </a:ext>
                </a:extLst>
              </a:tr>
              <a:tr h="62434">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Colonne de Douche et ses accessoires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17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194673941"/>
                  </a:ext>
                </a:extLst>
              </a:tr>
              <a:tr h="62434">
                <a:tc>
                  <a:txBody>
                    <a:bodyPr/>
                    <a:lstStyle/>
                    <a:p>
                      <a:pPr algn="r" fontAlgn="b"/>
                      <a:r>
                        <a:rPr lang="fr-FR" sz="300" u="none" strike="noStrike">
                          <a:effectLst/>
                        </a:rPr>
                        <a:t>5</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Lavabo</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2,00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120 000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52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985290225"/>
                  </a:ext>
                </a:extLst>
              </a:tr>
              <a:tr h="62434">
                <a:tc>
                  <a:txBody>
                    <a:bodyPr/>
                    <a:lstStyle/>
                    <a:p>
                      <a:pPr algn="l" fontAlgn="b"/>
                      <a:r>
                        <a:rPr lang="fr-FR" sz="300" u="none" strike="noStrike">
                          <a:effectLst/>
                        </a:rPr>
                        <a:t>XII</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EVACUATION DES EAUX PLUVIALES</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148541086"/>
                  </a:ext>
                </a:extLst>
              </a:tr>
              <a:tr h="62434">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Fausse septique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800 000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800 000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348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397177751"/>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Puits perdue</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500 000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217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387896820"/>
                  </a:ext>
                </a:extLst>
              </a:tr>
              <a:tr h="62434">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Tuyaux d'evacuation en PVC 63 et tous accessoires</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8,00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160 000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70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362832661"/>
                  </a:ext>
                </a:extLst>
              </a:tr>
              <a:tr h="107625">
                <a:tc>
                  <a:txBody>
                    <a:bodyPr/>
                    <a:lstStyle/>
                    <a:p>
                      <a:pPr algn="r" fontAlgn="b"/>
                      <a:r>
                        <a:rPr lang="fr-FR" sz="300" u="none" strike="noStrike">
                          <a:effectLst/>
                        </a:rPr>
                        <a:t>1</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Tuyaux d'évacuation des eaux pluviales et sanitairesPVC 110 et tous les accessoires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5,00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30 000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150 000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65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2175688947"/>
                  </a:ext>
                </a:extLst>
              </a:tr>
              <a:tr h="62434">
                <a:tc>
                  <a:txBody>
                    <a:bodyPr/>
                    <a:lstStyle/>
                    <a:p>
                      <a:pPr algn="r" fontAlgn="b"/>
                      <a:r>
                        <a:rPr lang="fr-FR" sz="300" u="none" strike="noStrike">
                          <a:effectLst/>
                        </a:rPr>
                        <a:t>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Caniveau maçonné en briques cuites</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40,72</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25 000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1 018 000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443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4047893026"/>
                  </a:ext>
                </a:extLst>
              </a:tr>
              <a:tr h="62434">
                <a:tc>
                  <a:txBody>
                    <a:bodyPr/>
                    <a:lstStyle/>
                    <a:p>
                      <a:pPr algn="r" fontAlgn="b"/>
                      <a:r>
                        <a:rPr lang="fr-FR" sz="300" u="none" strike="noStrike">
                          <a:effectLst/>
                        </a:rPr>
                        <a:t>3</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Puisard</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Pce</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r" fontAlgn="b"/>
                      <a:r>
                        <a:rPr lang="fr-FR" sz="300" u="none" strike="noStrike">
                          <a:effectLst/>
                        </a:rPr>
                        <a:t>1,00</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150 000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150 000   </a:t>
                      </a:r>
                      <a:endParaRPr lang="fr-FR" sz="300" b="0"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65   </a:t>
                      </a:r>
                      <a:endParaRPr lang="fr-FR" sz="300" b="0"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716152290"/>
                  </a:ext>
                </a:extLst>
              </a:tr>
              <a:tr h="264603">
                <a:tc>
                  <a:txBody>
                    <a:bodyPr/>
                    <a:lstStyle/>
                    <a:p>
                      <a:pPr algn="l" fontAlgn="b"/>
                      <a:r>
                        <a:rPr lang="fr-FR" sz="300" u="none" strike="noStrike">
                          <a:effectLst/>
                        </a:rPr>
                        <a:t> SOUS MATERIAUX TOTAL HTVA</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42 910 134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18 657   </a:t>
                      </a:r>
                      <a:endParaRPr lang="fr-FR" sz="300" b="1"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3860956834"/>
                  </a:ext>
                </a:extLst>
              </a:tr>
              <a:tr h="212277">
                <a:tc>
                  <a:txBody>
                    <a:bodyPr/>
                    <a:lstStyle/>
                    <a:p>
                      <a:pPr algn="l" fontAlgn="b"/>
                      <a:r>
                        <a:rPr lang="fr-FR" sz="300" u="none" strike="noStrike">
                          <a:effectLst/>
                        </a:rPr>
                        <a:t>MAIN D'œuvre et les frais géneraux</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9 440 229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4 104   </a:t>
                      </a:r>
                      <a:endParaRPr lang="fr-FR" sz="300" b="1" i="0" u="none" strike="noStrike">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4087101829"/>
                  </a:ext>
                </a:extLst>
              </a:tr>
              <a:tr h="159951">
                <a:tc>
                  <a:txBody>
                    <a:bodyPr/>
                    <a:lstStyle/>
                    <a:p>
                      <a:pPr algn="l" fontAlgn="b"/>
                      <a:r>
                        <a:rPr lang="fr-FR" sz="300" u="none" strike="noStrike">
                          <a:effectLst/>
                        </a:rPr>
                        <a:t>T0TAL GENERAUX</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a:effectLst/>
                        </a:rPr>
                        <a:t>      52 350 363   </a:t>
                      </a:r>
                      <a:endParaRPr lang="fr-FR" sz="300" b="1" i="0" u="none" strike="noStrike">
                        <a:solidFill>
                          <a:srgbClr val="000000"/>
                        </a:solidFill>
                        <a:effectLst/>
                        <a:latin typeface="Times New Roman" panose="02020603050405020304" pitchFamily="18" charset="0"/>
                      </a:endParaRPr>
                    </a:p>
                  </a:txBody>
                  <a:tcPr marL="2973" marR="2973" marT="2973" marB="0" anchor="b"/>
                </a:tc>
                <a:tc>
                  <a:txBody>
                    <a:bodyPr/>
                    <a:lstStyle/>
                    <a:p>
                      <a:pPr algn="l" fontAlgn="b"/>
                      <a:r>
                        <a:rPr lang="fr-FR" sz="300" u="none" strike="noStrike" dirty="0">
                          <a:effectLst/>
                        </a:rPr>
                        <a:t>              22 761   </a:t>
                      </a:r>
                      <a:endParaRPr lang="fr-FR" sz="300" b="1" i="0" u="none" strike="noStrike" dirty="0">
                        <a:solidFill>
                          <a:srgbClr val="000000"/>
                        </a:solidFill>
                        <a:effectLst/>
                        <a:latin typeface="Times New Roman" panose="02020603050405020304" pitchFamily="18" charset="0"/>
                      </a:endParaRPr>
                    </a:p>
                  </a:txBody>
                  <a:tcPr marL="2973" marR="2973" marT="2973" marB="0" anchor="b"/>
                </a:tc>
                <a:extLst>
                  <a:ext uri="{0D108BD9-81ED-4DB2-BD59-A6C34878D82A}">
                    <a16:rowId xmlns:a16="http://schemas.microsoft.com/office/drawing/2014/main" val="145156163"/>
                  </a:ext>
                </a:extLst>
              </a:tr>
            </a:tbl>
          </a:graphicData>
        </a:graphic>
      </p:graphicFrame>
    </p:spTree>
    <p:extLst>
      <p:ext uri="{BB962C8B-B14F-4D97-AF65-F5344CB8AC3E}">
        <p14:creationId xmlns:p14="http://schemas.microsoft.com/office/powerpoint/2010/main" val="3194985586"/>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2656"/>
            <a:ext cx="8229600" cy="645515"/>
          </a:xfrm>
        </p:spPr>
        <p:txBody>
          <a:bodyPr>
            <a:normAutofit/>
          </a:bodyPr>
          <a:lstStyle/>
          <a:p>
            <a:pPr algn="ctr"/>
            <a:r>
              <a:rPr lang="fr-FR" sz="3000" b="1" dirty="0">
                <a:highlight>
                  <a:srgbClr val="00FFFF"/>
                </a:highlight>
              </a:rPr>
              <a:t>DEPUIS 2007, L’APAAH A SOUTENU</a:t>
            </a:r>
          </a:p>
        </p:txBody>
      </p:sp>
      <p:sp>
        <p:nvSpPr>
          <p:cNvPr id="3" name="Espace réservé du contenu 2"/>
          <p:cNvSpPr>
            <a:spLocks noGrp="1"/>
          </p:cNvSpPr>
          <p:nvPr>
            <p:ph idx="1"/>
          </p:nvPr>
        </p:nvSpPr>
        <p:spPr>
          <a:xfrm>
            <a:off x="465088" y="1052736"/>
            <a:ext cx="8229600" cy="5256584"/>
          </a:xfrm>
        </p:spPr>
        <p:txBody>
          <a:bodyPr>
            <a:normAutofit lnSpcReduction="10000"/>
          </a:bodyPr>
          <a:lstStyle/>
          <a:p>
            <a:endParaRPr lang="fr-FR" sz="2000" dirty="0"/>
          </a:p>
          <a:p>
            <a:r>
              <a:rPr lang="fr-FR" sz="2000" dirty="0"/>
              <a:t>La construction de moulin au Mali (Sœur Marie-Rose)</a:t>
            </a:r>
          </a:p>
          <a:p>
            <a:r>
              <a:rPr lang="fr-FR" sz="2000" dirty="0"/>
              <a:t>L’association « </a:t>
            </a:r>
            <a:r>
              <a:rPr lang="fr-FR" sz="2000" b="1" dirty="0"/>
              <a:t>LA CHAÎNE DE L'ESPOIR » , </a:t>
            </a:r>
            <a:r>
              <a:rPr lang="fr-FR" sz="2000" dirty="0"/>
              <a:t> l’opération " Destination Ecole " Achat de cartables contenant les fournitures scolaires d'une année pour 25 jeunes écolières afghanes</a:t>
            </a:r>
          </a:p>
          <a:p>
            <a:r>
              <a:rPr lang="fr-FR" sz="2000" dirty="0"/>
              <a:t>L’association</a:t>
            </a:r>
            <a:r>
              <a:rPr lang="fr-FR" sz="2000" b="1" dirty="0"/>
              <a:t> AMREF</a:t>
            </a:r>
            <a:r>
              <a:rPr lang="fr-FR" sz="2000" dirty="0"/>
              <a:t>, les médecins volants</a:t>
            </a:r>
          </a:p>
          <a:p>
            <a:r>
              <a:rPr lang="fr-FR" sz="2000" dirty="0"/>
              <a:t>L’association les « </a:t>
            </a:r>
            <a:r>
              <a:rPr lang="fr-FR" sz="2000" b="1" dirty="0"/>
              <a:t>RESTOS DU CŒUR »</a:t>
            </a:r>
            <a:r>
              <a:rPr lang="fr-FR" sz="2000" dirty="0"/>
              <a:t> du Bas-Rhin</a:t>
            </a:r>
          </a:p>
          <a:p>
            <a:r>
              <a:rPr lang="fr-FR" sz="2000" dirty="0"/>
              <a:t>L’association  »</a:t>
            </a:r>
            <a:r>
              <a:rPr lang="fr-FR" sz="2000" b="1" dirty="0"/>
              <a:t>TIERRA DE NICARAGUA »</a:t>
            </a:r>
            <a:r>
              <a:rPr lang="fr-FR" sz="2000" dirty="0"/>
              <a:t>, construction de trois maisons pour trois familles vivant dans une extrême pauvreté</a:t>
            </a:r>
          </a:p>
          <a:p>
            <a:r>
              <a:rPr lang="fr-FR" sz="2000" dirty="0"/>
              <a:t>L’association </a:t>
            </a:r>
            <a:r>
              <a:rPr lang="fr-FR" sz="2000" b="1" dirty="0"/>
              <a:t>REPARTIR </a:t>
            </a:r>
            <a:r>
              <a:rPr lang="fr-FR" sz="2000" dirty="0"/>
              <a:t>(Epicerie Sociale)</a:t>
            </a:r>
          </a:p>
          <a:p>
            <a:r>
              <a:rPr lang="fr-FR" sz="2000" dirty="0"/>
              <a:t>L'association « </a:t>
            </a:r>
            <a:r>
              <a:rPr lang="fr-FR" sz="2000" b="1" dirty="0"/>
              <a:t>THERESE D’AFRIQUE </a:t>
            </a:r>
            <a:r>
              <a:rPr lang="fr-FR" sz="2000" dirty="0"/>
              <a:t>»</a:t>
            </a:r>
          </a:p>
          <a:p>
            <a:r>
              <a:rPr lang="fr-FR" sz="2000" dirty="0"/>
              <a:t>L’association « </a:t>
            </a:r>
            <a:r>
              <a:rPr lang="fr-FR" sz="2000" b="1" dirty="0"/>
              <a:t>ALSACE-BOSSANGOA</a:t>
            </a:r>
            <a:r>
              <a:rPr lang="fr-FR" sz="2000" dirty="0"/>
              <a:t> » en République du Congo</a:t>
            </a:r>
          </a:p>
          <a:p>
            <a:r>
              <a:rPr lang="fr-FR" sz="2000" dirty="0"/>
              <a:t>L’association « </a:t>
            </a:r>
            <a:r>
              <a:rPr lang="fr-FR" sz="2000" b="1" dirty="0"/>
              <a:t>BOU’SOL </a:t>
            </a:r>
            <a:r>
              <a:rPr lang="fr-FR" sz="2000" dirty="0"/>
              <a:t>» (Epicerie Solidaire)</a:t>
            </a:r>
          </a:p>
          <a:p>
            <a:r>
              <a:rPr lang="fr-FR" sz="2000" dirty="0"/>
              <a:t>L’association « </a:t>
            </a:r>
            <a:r>
              <a:rPr lang="fr-FR" sz="2000" b="1" dirty="0"/>
              <a:t>ALSACE-NEPAL</a:t>
            </a:r>
            <a:r>
              <a:rPr lang="fr-FR" sz="2000" dirty="0"/>
              <a:t> »</a:t>
            </a:r>
          </a:p>
          <a:p>
            <a:r>
              <a:rPr lang="fr-FR" sz="2000" dirty="0"/>
              <a:t>L’association « </a:t>
            </a:r>
            <a:r>
              <a:rPr lang="fr-FR" sz="2000" b="1" dirty="0"/>
              <a:t>ALSACE-MACEDOINE » (ALMA)</a:t>
            </a:r>
            <a:endParaRPr lang="fr-FR" sz="2000" dirty="0"/>
          </a:p>
        </p:txBody>
      </p:sp>
    </p:spTree>
    <p:extLst>
      <p:ext uri="{BB962C8B-B14F-4D97-AF65-F5344CB8AC3E}">
        <p14:creationId xmlns:p14="http://schemas.microsoft.com/office/powerpoint/2010/main" val="2773769006"/>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39552" y="2420888"/>
            <a:ext cx="7772400" cy="1968248"/>
          </a:xfrm>
        </p:spPr>
        <p:txBody>
          <a:bodyPr/>
          <a:lstStyle/>
          <a:p>
            <a:pPr algn="ctr"/>
            <a:r>
              <a:rPr lang="fr-FR" dirty="0"/>
              <a:t>CHIFFRES CLES </a:t>
            </a:r>
            <a:br>
              <a:rPr lang="fr-FR" dirty="0"/>
            </a:br>
            <a:r>
              <a:rPr lang="fr-FR" dirty="0"/>
              <a:t>de</a:t>
            </a:r>
            <a:br>
              <a:rPr lang="fr-FR" dirty="0"/>
            </a:br>
            <a:r>
              <a:rPr lang="fr-FR" dirty="0"/>
              <a:t> L’APAAH</a:t>
            </a:r>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60648"/>
            <a:ext cx="8229600" cy="1143000"/>
          </a:xfrm>
        </p:spPr>
        <p:txBody>
          <a:bodyPr>
            <a:normAutofit/>
          </a:bodyPr>
          <a:lstStyle/>
          <a:p>
            <a:pPr algn="ctr"/>
            <a:r>
              <a:rPr lang="fr-FR" sz="2800" b="1" dirty="0"/>
              <a:t>HEURES DE BENEVOLAT</a:t>
            </a:r>
          </a:p>
        </p:txBody>
      </p:sp>
      <p:graphicFrame>
        <p:nvGraphicFramePr>
          <p:cNvPr id="12" name="Tableau 11">
            <a:extLst>
              <a:ext uri="{FF2B5EF4-FFF2-40B4-BE49-F238E27FC236}">
                <a16:creationId xmlns:a16="http://schemas.microsoft.com/office/drawing/2014/main" id="{C3113415-4260-4875-9A0D-B9F676372105}"/>
              </a:ext>
            </a:extLst>
          </p:cNvPr>
          <p:cNvGraphicFramePr>
            <a:graphicFrameLocks noGrp="1"/>
          </p:cNvGraphicFramePr>
          <p:nvPr>
            <p:extLst>
              <p:ext uri="{D42A27DB-BD31-4B8C-83A1-F6EECF244321}">
                <p14:modId xmlns:p14="http://schemas.microsoft.com/office/powerpoint/2010/main" val="224529737"/>
              </p:ext>
            </p:extLst>
          </p:nvPr>
        </p:nvGraphicFramePr>
        <p:xfrm>
          <a:off x="457200" y="1700808"/>
          <a:ext cx="8229600" cy="4794130"/>
        </p:xfrm>
        <a:graphic>
          <a:graphicData uri="http://schemas.openxmlformats.org/drawingml/2006/table">
            <a:tbl>
              <a:tblPr firstRow="1" firstCol="1" bandRow="1">
                <a:tableStyleId>{5C22544A-7EE6-4342-B048-85BDC9FD1C3A}</a:tableStyleId>
              </a:tblPr>
              <a:tblGrid>
                <a:gridCol w="1425095">
                  <a:extLst>
                    <a:ext uri="{9D8B030D-6E8A-4147-A177-3AD203B41FA5}">
                      <a16:colId xmlns:a16="http://schemas.microsoft.com/office/drawing/2014/main" val="3434508518"/>
                    </a:ext>
                  </a:extLst>
                </a:gridCol>
                <a:gridCol w="6804505">
                  <a:extLst>
                    <a:ext uri="{9D8B030D-6E8A-4147-A177-3AD203B41FA5}">
                      <a16:colId xmlns:a16="http://schemas.microsoft.com/office/drawing/2014/main" val="2000507380"/>
                    </a:ext>
                  </a:extLst>
                </a:gridCol>
              </a:tblGrid>
              <a:tr h="51363">
                <a:tc>
                  <a:txBody>
                    <a:bodyPr/>
                    <a:lstStyle/>
                    <a:p>
                      <a:r>
                        <a:rPr lang="fr-FR" sz="1000">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0286" marR="60286" marT="0" marB="0"/>
                </a:tc>
                <a:tc>
                  <a:txBody>
                    <a:bodyPr/>
                    <a:lstStyle/>
                    <a:p>
                      <a:r>
                        <a:rPr lang="fr-FR" sz="1000">
                          <a:effectLst/>
                        </a:rPr>
                        <a:t>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675407508"/>
                  </a:ext>
                </a:extLst>
              </a:tr>
              <a:tr h="339395">
                <a:tc>
                  <a:txBody>
                    <a:bodyPr/>
                    <a:lstStyle/>
                    <a:p>
                      <a:r>
                        <a:rPr lang="fr-FR" sz="1400">
                          <a:effectLst/>
                          <a:latin typeface="+mj-lt"/>
                        </a:rPr>
                        <a:t>H  2011 / 2012</a:t>
                      </a:r>
                      <a:endParaRPr lang="fr-FR" sz="1400">
                        <a:effectLst/>
                        <a:latin typeface="+mj-lt"/>
                        <a:ea typeface="Calibri" panose="020F0502020204030204" pitchFamily="34" charset="0"/>
                        <a:cs typeface="Times New Roman" panose="02020603050405020304" pitchFamily="18" charset="0"/>
                      </a:endParaRPr>
                    </a:p>
                  </a:txBody>
                  <a:tcPr marL="60286" marR="60286" marT="0" marB="0"/>
                </a:tc>
                <a:tc>
                  <a:txBody>
                    <a:bodyPr/>
                    <a:lstStyle/>
                    <a:p>
                      <a:pPr algn="ctr"/>
                      <a:r>
                        <a:rPr lang="fr-FR" sz="1400" b="1" dirty="0">
                          <a:effectLst/>
                          <a:latin typeface="+mj-lt"/>
                        </a:rPr>
                        <a:t>936 H 55</a:t>
                      </a:r>
                      <a:endParaRPr lang="fr-FR" sz="1400" b="1" dirty="0">
                        <a:effectLst/>
                        <a:latin typeface="+mj-lt"/>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1030873512"/>
                  </a:ext>
                </a:extLst>
              </a:tr>
              <a:tr h="339395">
                <a:tc>
                  <a:txBody>
                    <a:bodyPr/>
                    <a:lstStyle/>
                    <a:p>
                      <a:r>
                        <a:rPr lang="fr-FR" sz="1400">
                          <a:effectLst/>
                          <a:latin typeface="+mj-lt"/>
                        </a:rPr>
                        <a:t>H  2012 / 2013</a:t>
                      </a:r>
                      <a:endParaRPr lang="fr-FR" sz="1400">
                        <a:effectLst/>
                        <a:latin typeface="+mj-lt"/>
                        <a:ea typeface="Calibri" panose="020F0502020204030204" pitchFamily="34" charset="0"/>
                        <a:cs typeface="Times New Roman" panose="02020603050405020304" pitchFamily="18" charset="0"/>
                      </a:endParaRPr>
                    </a:p>
                  </a:txBody>
                  <a:tcPr marL="60286" marR="60286" marT="0" marB="0"/>
                </a:tc>
                <a:tc>
                  <a:txBody>
                    <a:bodyPr/>
                    <a:lstStyle/>
                    <a:p>
                      <a:pPr algn="ctr"/>
                      <a:r>
                        <a:rPr lang="fr-FR" sz="1400" b="1" dirty="0">
                          <a:effectLst/>
                          <a:latin typeface="+mj-lt"/>
                        </a:rPr>
                        <a:t>1074 H 00</a:t>
                      </a:r>
                      <a:endParaRPr lang="fr-FR" sz="1400" b="1" dirty="0">
                        <a:effectLst/>
                        <a:latin typeface="+mj-lt"/>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173888405"/>
                  </a:ext>
                </a:extLst>
              </a:tr>
              <a:tr h="339395">
                <a:tc>
                  <a:txBody>
                    <a:bodyPr/>
                    <a:lstStyle/>
                    <a:p>
                      <a:r>
                        <a:rPr lang="fr-FR" sz="1400">
                          <a:effectLst/>
                          <a:latin typeface="+mj-lt"/>
                        </a:rPr>
                        <a:t>H  2013 / 2014</a:t>
                      </a:r>
                      <a:endParaRPr lang="fr-FR" sz="1400">
                        <a:effectLst/>
                        <a:latin typeface="+mj-lt"/>
                        <a:ea typeface="Calibri" panose="020F0502020204030204" pitchFamily="34" charset="0"/>
                        <a:cs typeface="Times New Roman" panose="02020603050405020304" pitchFamily="18" charset="0"/>
                      </a:endParaRPr>
                    </a:p>
                  </a:txBody>
                  <a:tcPr marL="60286" marR="60286" marT="0" marB="0"/>
                </a:tc>
                <a:tc>
                  <a:txBody>
                    <a:bodyPr/>
                    <a:lstStyle/>
                    <a:p>
                      <a:pPr algn="ctr"/>
                      <a:r>
                        <a:rPr lang="fr-FR" sz="1400" b="1">
                          <a:effectLst/>
                          <a:latin typeface="+mj-lt"/>
                        </a:rPr>
                        <a:t>894 H 00</a:t>
                      </a:r>
                      <a:endParaRPr lang="fr-FR" sz="1400" b="1">
                        <a:effectLst/>
                        <a:latin typeface="+mj-lt"/>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4214593789"/>
                  </a:ext>
                </a:extLst>
              </a:tr>
              <a:tr h="339395">
                <a:tc>
                  <a:txBody>
                    <a:bodyPr/>
                    <a:lstStyle/>
                    <a:p>
                      <a:r>
                        <a:rPr lang="fr-FR" sz="1400">
                          <a:effectLst/>
                          <a:latin typeface="+mj-lt"/>
                        </a:rPr>
                        <a:t>H  2014 / 2015</a:t>
                      </a:r>
                      <a:endParaRPr lang="fr-FR" sz="1400">
                        <a:effectLst/>
                        <a:latin typeface="+mj-lt"/>
                        <a:ea typeface="Calibri" panose="020F0502020204030204" pitchFamily="34" charset="0"/>
                        <a:cs typeface="Times New Roman" panose="02020603050405020304" pitchFamily="18" charset="0"/>
                      </a:endParaRPr>
                    </a:p>
                  </a:txBody>
                  <a:tcPr marL="60286" marR="60286" marT="0" marB="0"/>
                </a:tc>
                <a:tc>
                  <a:txBody>
                    <a:bodyPr/>
                    <a:lstStyle/>
                    <a:p>
                      <a:pPr algn="ctr"/>
                      <a:r>
                        <a:rPr lang="fr-FR" sz="1400" b="1">
                          <a:effectLst/>
                          <a:latin typeface="+mj-lt"/>
                        </a:rPr>
                        <a:t>766 H 15</a:t>
                      </a:r>
                      <a:endParaRPr lang="fr-FR" sz="1400" b="1">
                        <a:effectLst/>
                        <a:latin typeface="+mj-lt"/>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3698185570"/>
                  </a:ext>
                </a:extLst>
              </a:tr>
              <a:tr h="339395">
                <a:tc>
                  <a:txBody>
                    <a:bodyPr/>
                    <a:lstStyle/>
                    <a:p>
                      <a:r>
                        <a:rPr lang="fr-FR" sz="1400">
                          <a:effectLst/>
                          <a:latin typeface="+mj-lt"/>
                        </a:rPr>
                        <a:t>H  2015 / 2016</a:t>
                      </a:r>
                      <a:endParaRPr lang="fr-FR" sz="1400">
                        <a:effectLst/>
                        <a:latin typeface="+mj-lt"/>
                        <a:ea typeface="Calibri" panose="020F0502020204030204" pitchFamily="34" charset="0"/>
                        <a:cs typeface="Times New Roman" panose="02020603050405020304" pitchFamily="18" charset="0"/>
                      </a:endParaRPr>
                    </a:p>
                  </a:txBody>
                  <a:tcPr marL="60286" marR="60286" marT="0" marB="0"/>
                </a:tc>
                <a:tc>
                  <a:txBody>
                    <a:bodyPr/>
                    <a:lstStyle/>
                    <a:p>
                      <a:pPr algn="ctr"/>
                      <a:r>
                        <a:rPr lang="fr-FR" sz="1400" b="1">
                          <a:effectLst/>
                          <a:latin typeface="+mj-lt"/>
                        </a:rPr>
                        <a:t>972 h 45</a:t>
                      </a:r>
                      <a:endParaRPr lang="fr-FR" sz="1400" b="1">
                        <a:effectLst/>
                        <a:latin typeface="+mj-lt"/>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2685439543"/>
                  </a:ext>
                </a:extLst>
              </a:tr>
              <a:tr h="339395">
                <a:tc>
                  <a:txBody>
                    <a:bodyPr/>
                    <a:lstStyle/>
                    <a:p>
                      <a:r>
                        <a:rPr lang="fr-FR" sz="1400">
                          <a:effectLst/>
                          <a:latin typeface="+mj-lt"/>
                        </a:rPr>
                        <a:t>H  2016 / 2017</a:t>
                      </a:r>
                      <a:endParaRPr lang="fr-FR" sz="1400">
                        <a:effectLst/>
                        <a:latin typeface="+mj-lt"/>
                        <a:ea typeface="Calibri" panose="020F0502020204030204" pitchFamily="34" charset="0"/>
                        <a:cs typeface="Times New Roman" panose="02020603050405020304" pitchFamily="18" charset="0"/>
                      </a:endParaRPr>
                    </a:p>
                  </a:txBody>
                  <a:tcPr marL="60286" marR="60286" marT="0" marB="0"/>
                </a:tc>
                <a:tc>
                  <a:txBody>
                    <a:bodyPr/>
                    <a:lstStyle/>
                    <a:p>
                      <a:pPr algn="ctr"/>
                      <a:r>
                        <a:rPr lang="fr-FR" sz="1400" b="1" dirty="0">
                          <a:effectLst/>
                          <a:latin typeface="+mj-lt"/>
                        </a:rPr>
                        <a:t>783 H 00</a:t>
                      </a:r>
                      <a:endParaRPr lang="fr-FR" sz="1400" b="1" dirty="0">
                        <a:effectLst/>
                        <a:latin typeface="+mj-lt"/>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4202780125"/>
                  </a:ext>
                </a:extLst>
              </a:tr>
              <a:tr h="339395">
                <a:tc>
                  <a:txBody>
                    <a:bodyPr/>
                    <a:lstStyle/>
                    <a:p>
                      <a:r>
                        <a:rPr lang="fr-FR" sz="1400" dirty="0">
                          <a:effectLst/>
                          <a:latin typeface="+mj-lt"/>
                        </a:rPr>
                        <a:t>H 2017 / 2018</a:t>
                      </a:r>
                      <a:endParaRPr lang="fr-FR" sz="1400" dirty="0">
                        <a:effectLst/>
                        <a:latin typeface="+mj-lt"/>
                        <a:ea typeface="Calibri" panose="020F0502020204030204" pitchFamily="34" charset="0"/>
                        <a:cs typeface="Times New Roman" panose="02020603050405020304" pitchFamily="18" charset="0"/>
                      </a:endParaRPr>
                    </a:p>
                  </a:txBody>
                  <a:tcPr marL="60286" marR="60286" marT="0" marB="0"/>
                </a:tc>
                <a:tc>
                  <a:txBody>
                    <a:bodyPr/>
                    <a:lstStyle/>
                    <a:p>
                      <a:pPr algn="ctr"/>
                      <a:r>
                        <a:rPr lang="fr-FR" sz="1400" b="1" dirty="0">
                          <a:effectLst/>
                          <a:latin typeface="+mj-lt"/>
                        </a:rPr>
                        <a:t>1099 H 30</a:t>
                      </a:r>
                      <a:endParaRPr lang="fr-FR" sz="1400" b="1" dirty="0">
                        <a:effectLst/>
                        <a:latin typeface="+mj-lt"/>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616647951"/>
                  </a:ext>
                </a:extLst>
              </a:tr>
              <a:tr h="453193">
                <a:tc>
                  <a:txBody>
                    <a:bodyPr/>
                    <a:lstStyle/>
                    <a:p>
                      <a:r>
                        <a:rPr lang="fr-FR" sz="1400" dirty="0">
                          <a:effectLst/>
                          <a:latin typeface="+mj-lt"/>
                        </a:rPr>
                        <a:t>H 2018 / 2019</a:t>
                      </a:r>
                      <a:endParaRPr lang="fr-FR" sz="1400" dirty="0">
                        <a:effectLst/>
                        <a:latin typeface="+mj-lt"/>
                        <a:ea typeface="Calibri" panose="020F0502020204030204" pitchFamily="34" charset="0"/>
                        <a:cs typeface="Times New Roman" panose="02020603050405020304" pitchFamily="18" charset="0"/>
                      </a:endParaRPr>
                    </a:p>
                  </a:txBody>
                  <a:tcPr marL="60286" marR="60286" marT="0" marB="0"/>
                </a:tc>
                <a:tc>
                  <a:txBody>
                    <a:bodyPr/>
                    <a:lstStyle/>
                    <a:p>
                      <a:pPr algn="ctr"/>
                      <a:r>
                        <a:rPr lang="fr-FR" sz="1400" b="1" dirty="0">
                          <a:effectLst/>
                          <a:latin typeface="+mj-lt"/>
                        </a:rPr>
                        <a:t>972 H 00</a:t>
                      </a:r>
                      <a:endParaRPr lang="fr-FR" sz="1400" b="1" dirty="0">
                        <a:effectLst/>
                        <a:latin typeface="+mj-lt"/>
                        <a:ea typeface="Calibri" panose="020F0502020204030204" pitchFamily="34" charset="0"/>
                        <a:cs typeface="Times New Roman" panose="02020603050405020304" pitchFamily="18" charset="0"/>
                      </a:endParaRPr>
                    </a:p>
                  </a:txBody>
                  <a:tcPr marL="60286" marR="60286" marT="0" marB="0"/>
                </a:tc>
                <a:extLst>
                  <a:ext uri="{0D108BD9-81ED-4DB2-BD59-A6C34878D82A}">
                    <a16:rowId xmlns:a16="http://schemas.microsoft.com/office/drawing/2014/main" val="3361090600"/>
                  </a:ext>
                </a:extLst>
              </a:tr>
              <a:tr h="453193">
                <a:tc>
                  <a:txBody>
                    <a:bodyPr/>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H 2019 / 2020</a:t>
                      </a:r>
                    </a:p>
                  </a:txBody>
                  <a:tcPr marL="60286" marR="60286" marT="0" marB="0"/>
                </a:tc>
                <a:tc>
                  <a:txBody>
                    <a:bodyPr/>
                    <a:lstStyle/>
                    <a:p>
                      <a:pPr algn="ctr"/>
                      <a:r>
                        <a:rPr lang="fr-FR" sz="1400" b="1" dirty="0">
                          <a:effectLst/>
                          <a:latin typeface="Calibri" panose="020F0502020204030204" pitchFamily="34" charset="0"/>
                          <a:ea typeface="Calibri" panose="020F0502020204030204" pitchFamily="34" charset="0"/>
                          <a:cs typeface="Times New Roman" panose="02020603050405020304" pitchFamily="18" charset="0"/>
                        </a:rPr>
                        <a:t>353 H 00</a:t>
                      </a:r>
                    </a:p>
                  </a:txBody>
                  <a:tcPr marL="60286" marR="60286" marT="0" marB="0"/>
                </a:tc>
                <a:extLst>
                  <a:ext uri="{0D108BD9-81ED-4DB2-BD59-A6C34878D82A}">
                    <a16:rowId xmlns:a16="http://schemas.microsoft.com/office/drawing/2014/main" val="2186990637"/>
                  </a:ext>
                </a:extLst>
              </a:tr>
              <a:tr h="453193">
                <a:tc>
                  <a:txBody>
                    <a:bodyPr/>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H 2020 / 2021</a:t>
                      </a:r>
                    </a:p>
                  </a:txBody>
                  <a:tcPr marL="60286" marR="60286" marT="0" marB="0"/>
                </a:tc>
                <a:tc>
                  <a:txBody>
                    <a:bodyPr/>
                    <a:lstStyle/>
                    <a:p>
                      <a:pPr algn="ctr"/>
                      <a:r>
                        <a:rPr lang="fr-FR" sz="1400" b="1" dirty="0">
                          <a:effectLst/>
                          <a:latin typeface="Calibri" panose="020F0502020204030204" pitchFamily="34" charset="0"/>
                          <a:ea typeface="Calibri" panose="020F0502020204030204" pitchFamily="34" charset="0"/>
                          <a:cs typeface="Times New Roman" panose="02020603050405020304" pitchFamily="18" charset="0"/>
                        </a:rPr>
                        <a:t>721 H 10</a:t>
                      </a:r>
                    </a:p>
                  </a:txBody>
                  <a:tcPr marL="60286" marR="60286" marT="0" marB="0"/>
                </a:tc>
                <a:extLst>
                  <a:ext uri="{0D108BD9-81ED-4DB2-BD59-A6C34878D82A}">
                    <a16:rowId xmlns:a16="http://schemas.microsoft.com/office/drawing/2014/main" val="2476133103"/>
                  </a:ext>
                </a:extLst>
              </a:tr>
              <a:tr h="453193">
                <a:tc>
                  <a:txBody>
                    <a:bodyPr/>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H 2021 / 2022</a:t>
                      </a:r>
                    </a:p>
                  </a:txBody>
                  <a:tcPr marL="60286" marR="60286" marT="0" marB="0"/>
                </a:tc>
                <a:tc>
                  <a:txBody>
                    <a:bodyPr/>
                    <a:lstStyle/>
                    <a:p>
                      <a:pPr algn="ctr"/>
                      <a:r>
                        <a:rPr lang="fr-FR" sz="1400" b="1" dirty="0">
                          <a:effectLst/>
                          <a:latin typeface="Calibri" panose="020F0502020204030204" pitchFamily="34" charset="0"/>
                          <a:ea typeface="Calibri" panose="020F0502020204030204" pitchFamily="34" charset="0"/>
                          <a:cs typeface="Times New Roman" panose="02020603050405020304" pitchFamily="18" charset="0"/>
                        </a:rPr>
                        <a:t>709 H 30</a:t>
                      </a:r>
                    </a:p>
                  </a:txBody>
                  <a:tcPr marL="60286" marR="60286" marT="0" marB="0"/>
                </a:tc>
                <a:extLst>
                  <a:ext uri="{0D108BD9-81ED-4DB2-BD59-A6C34878D82A}">
                    <a16:rowId xmlns:a16="http://schemas.microsoft.com/office/drawing/2014/main" val="1710879203"/>
                  </a:ext>
                </a:extLst>
              </a:tr>
              <a:tr h="453193">
                <a:tc>
                  <a:txBody>
                    <a:bodyPr/>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H 2022 / 2023</a:t>
                      </a:r>
                    </a:p>
                  </a:txBody>
                  <a:tcPr marL="60286" marR="60286" marT="0" marB="0"/>
                </a:tc>
                <a:tc>
                  <a:txBody>
                    <a:bodyPr/>
                    <a:lstStyle/>
                    <a:p>
                      <a:pPr algn="ctr"/>
                      <a:r>
                        <a:rPr lang="fr-FR" sz="1400" dirty="0">
                          <a:effectLst/>
                          <a:latin typeface="Calibri" panose="020F0502020204030204" pitchFamily="34" charset="0"/>
                          <a:ea typeface="Calibri" panose="020F0502020204030204" pitchFamily="34" charset="0"/>
                          <a:cs typeface="Times New Roman" panose="02020603050405020304" pitchFamily="18" charset="0"/>
                        </a:rPr>
                        <a:t>…</a:t>
                      </a:r>
                    </a:p>
                  </a:txBody>
                  <a:tcPr marL="60286" marR="60286" marT="0" marB="0"/>
                </a:tc>
                <a:extLst>
                  <a:ext uri="{0D108BD9-81ED-4DB2-BD59-A6C34878D82A}">
                    <a16:rowId xmlns:a16="http://schemas.microsoft.com/office/drawing/2014/main" val="2264099925"/>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57200" y="704088"/>
            <a:ext cx="8229600" cy="1644792"/>
          </a:xfrm>
        </p:spPr>
        <p:txBody>
          <a:bodyPr>
            <a:normAutofit/>
          </a:bodyPr>
          <a:lstStyle/>
          <a:p>
            <a:pPr algn="ctr"/>
            <a:r>
              <a:rPr lang="fr-FR" sz="3000" dirty="0"/>
              <a:t>EVOLUTION </a:t>
            </a:r>
            <a:br>
              <a:rPr lang="fr-FR" sz="3000" dirty="0"/>
            </a:br>
            <a:r>
              <a:rPr lang="fr-FR" sz="3000" dirty="0"/>
              <a:t>DU NOMBRE D’ADHERENTS</a:t>
            </a:r>
            <a:br>
              <a:rPr lang="fr-FR" sz="3000" dirty="0"/>
            </a:br>
            <a:r>
              <a:rPr lang="fr-FR" sz="3000" dirty="0"/>
              <a:t>2006-2022</a:t>
            </a:r>
          </a:p>
        </p:txBody>
      </p:sp>
      <p:graphicFrame>
        <p:nvGraphicFramePr>
          <p:cNvPr id="12" name="Graphique 11"/>
          <p:cNvGraphicFramePr/>
          <p:nvPr>
            <p:extLst>
              <p:ext uri="{D42A27DB-BD31-4B8C-83A1-F6EECF244321}">
                <p14:modId xmlns:p14="http://schemas.microsoft.com/office/powerpoint/2010/main" val="3903435413"/>
              </p:ext>
            </p:extLst>
          </p:nvPr>
        </p:nvGraphicFramePr>
        <p:xfrm>
          <a:off x="457200" y="2780928"/>
          <a:ext cx="8229600" cy="381054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2B6776-46DE-4617-B90A-8A27DEA1412E}"/>
              </a:ext>
            </a:extLst>
          </p:cNvPr>
          <p:cNvSpPr>
            <a:spLocks noGrp="1"/>
          </p:cNvSpPr>
          <p:nvPr>
            <p:ph type="title"/>
          </p:nvPr>
        </p:nvSpPr>
        <p:spPr>
          <a:xfrm>
            <a:off x="457200" y="704088"/>
            <a:ext cx="8229600" cy="1143000"/>
          </a:xfrm>
        </p:spPr>
        <p:txBody>
          <a:bodyPr>
            <a:normAutofit/>
          </a:bodyPr>
          <a:lstStyle/>
          <a:p>
            <a:pPr algn="ctr"/>
            <a:r>
              <a:rPr lang="fr-FR" sz="3000" b="1" dirty="0">
                <a:highlight>
                  <a:srgbClr val="00FFFF"/>
                </a:highlight>
              </a:rPr>
              <a:t>NOS MOYENS FINANCIERS</a:t>
            </a:r>
          </a:p>
        </p:txBody>
      </p:sp>
      <p:sp>
        <p:nvSpPr>
          <p:cNvPr id="5" name="ZoneTexte 4">
            <a:extLst>
              <a:ext uri="{FF2B5EF4-FFF2-40B4-BE49-F238E27FC236}">
                <a16:creationId xmlns:a16="http://schemas.microsoft.com/office/drawing/2014/main" id="{62DA5A89-A4B9-4A05-8EC3-894ECBD168DC}"/>
              </a:ext>
            </a:extLst>
          </p:cNvPr>
          <p:cNvSpPr txBox="1"/>
          <p:nvPr/>
        </p:nvSpPr>
        <p:spPr>
          <a:xfrm>
            <a:off x="457200" y="2780928"/>
            <a:ext cx="8229600" cy="2831544"/>
          </a:xfrm>
          <a:prstGeom prst="rect">
            <a:avLst/>
          </a:prstGeom>
          <a:noFill/>
        </p:spPr>
        <p:txBody>
          <a:bodyPr wrap="square" rtlCol="0">
            <a:spAutoFit/>
          </a:bodyPr>
          <a:lstStyle/>
          <a:p>
            <a:pPr marL="285750" indent="-285750">
              <a:buFont typeface="Wingdings" panose="05000000000000000000" pitchFamily="2" charset="2"/>
              <a:buChar char="è"/>
            </a:pPr>
            <a:r>
              <a:rPr lang="fr-FR" sz="2000" dirty="0">
                <a:sym typeface="Wingdings" panose="05000000000000000000" pitchFamily="2" charset="2"/>
              </a:rPr>
              <a:t>Les cotisations de nos adhérents</a:t>
            </a:r>
          </a:p>
          <a:p>
            <a:pPr marL="285750" indent="-285750">
              <a:buFont typeface="Wingdings" panose="05000000000000000000" pitchFamily="2" charset="2"/>
              <a:buChar char="è"/>
            </a:pPr>
            <a:r>
              <a:rPr lang="fr-FR" sz="2000" dirty="0"/>
              <a:t>Les dons de particuliers</a:t>
            </a:r>
          </a:p>
          <a:p>
            <a:pPr marL="285750" indent="-285750">
              <a:buFont typeface="Wingdings" panose="05000000000000000000" pitchFamily="2" charset="2"/>
              <a:buChar char="è"/>
            </a:pPr>
            <a:r>
              <a:rPr lang="fr-FR" sz="2000" dirty="0"/>
              <a:t>Les entrées de nos concerts</a:t>
            </a:r>
          </a:p>
          <a:p>
            <a:pPr marL="285750" indent="-285750">
              <a:buFont typeface="Wingdings" panose="05000000000000000000" pitchFamily="2" charset="2"/>
              <a:buChar char="è"/>
            </a:pPr>
            <a:r>
              <a:rPr lang="fr-FR" sz="2000" dirty="0"/>
              <a:t>Nos ventes de Noël au Marché hebdomadaire 3 samedis de décembre</a:t>
            </a:r>
          </a:p>
          <a:p>
            <a:pPr marL="285750" indent="-285750">
              <a:buFont typeface="Wingdings" panose="05000000000000000000" pitchFamily="2" charset="2"/>
              <a:buChar char="è"/>
            </a:pPr>
            <a:r>
              <a:rPr lang="fr-FR" sz="2000" dirty="0"/>
              <a:t>Les subventions suite à l’engagement de notre association au sein de l’OMSALS lors des manifestations locales</a:t>
            </a:r>
          </a:p>
          <a:p>
            <a:pPr marL="285750" indent="-285750">
              <a:buFont typeface="Wingdings" panose="05000000000000000000" pitchFamily="2" charset="2"/>
              <a:buChar char="è"/>
            </a:pPr>
            <a:r>
              <a:rPr lang="fr-FR" sz="2000" dirty="0"/>
              <a:t>Des ventes de livres, meubles ou autres lors de legs</a:t>
            </a:r>
          </a:p>
          <a:p>
            <a:pPr marL="285750" indent="-285750">
              <a:buFont typeface="Wingdings" panose="05000000000000000000" pitchFamily="2" charset="2"/>
              <a:buChar char="è"/>
            </a:pPr>
            <a:r>
              <a:rPr lang="fr-FR" sz="2000" dirty="0"/>
              <a:t>…</a:t>
            </a:r>
          </a:p>
          <a:p>
            <a:pPr marL="285750" indent="-285750">
              <a:buFont typeface="Wingdings" panose="05000000000000000000" pitchFamily="2" charset="2"/>
              <a:buChar char="è"/>
            </a:pPr>
            <a:endParaRPr lang="fr-FR" dirty="0"/>
          </a:p>
        </p:txBody>
      </p:sp>
    </p:spTree>
    <p:extLst>
      <p:ext uri="{BB962C8B-B14F-4D97-AF65-F5344CB8AC3E}">
        <p14:creationId xmlns:p14="http://schemas.microsoft.com/office/powerpoint/2010/main" val="2286954266"/>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1" y="845840"/>
            <a:ext cx="8147248" cy="1143000"/>
          </a:xfrm>
        </p:spPr>
        <p:txBody>
          <a:bodyPr>
            <a:normAutofit/>
          </a:bodyPr>
          <a:lstStyle/>
          <a:p>
            <a:pPr algn="ctr"/>
            <a:r>
              <a:rPr lang="fr-FR" sz="3000" dirty="0"/>
              <a:t>LIENS UTILES</a:t>
            </a:r>
            <a:br>
              <a:rPr lang="fr-FR" sz="3000" dirty="0"/>
            </a:br>
            <a:endParaRPr lang="fr-FR" sz="3000" dirty="0"/>
          </a:p>
        </p:txBody>
      </p:sp>
      <p:sp>
        <p:nvSpPr>
          <p:cNvPr id="5" name="Espace réservé du texte 4"/>
          <p:cNvSpPr>
            <a:spLocks noGrp="1"/>
          </p:cNvSpPr>
          <p:nvPr>
            <p:ph type="body" idx="1"/>
          </p:nvPr>
        </p:nvSpPr>
        <p:spPr>
          <a:xfrm>
            <a:off x="467544" y="1988840"/>
            <a:ext cx="8136905" cy="2592288"/>
          </a:xfrm>
        </p:spPr>
        <p:txBody>
          <a:bodyPr/>
          <a:lstStyle/>
          <a:p>
            <a:pPr algn="ctr"/>
            <a:r>
              <a:rPr lang="fr-FR" sz="3300" dirty="0">
                <a:solidFill>
                  <a:srgbClr val="FF0000"/>
                </a:solidFill>
                <a:hlinkClick r:id="rId2">
                  <a:extLst>
                    <a:ext uri="{A12FA001-AC4F-418D-AE19-62706E023703}">
                      <ahyp:hlinkClr xmlns:ahyp="http://schemas.microsoft.com/office/drawing/2018/hyperlinkcolor" val="tx"/>
                    </a:ext>
                  </a:extLst>
                </a:hlinkClick>
              </a:rPr>
              <a:t>http://www.apaah.fr/</a:t>
            </a:r>
            <a:endParaRPr lang="fr-FR" sz="3300" dirty="0">
              <a:solidFill>
                <a:srgbClr val="FF0000"/>
              </a:solidFill>
            </a:endParaRPr>
          </a:p>
          <a:p>
            <a:pPr algn="ctr"/>
            <a:endParaRPr lang="fr-FR" sz="2000" dirty="0">
              <a:solidFill>
                <a:srgbClr val="FF0000"/>
              </a:solidFill>
            </a:endParaRPr>
          </a:p>
          <a:p>
            <a:pPr algn="ctr"/>
            <a:r>
              <a:rPr lang="fr-FR" sz="2000" dirty="0">
                <a:solidFill>
                  <a:schemeClr val="tx1"/>
                </a:solidFill>
              </a:rPr>
              <a:t>Le site de l’association à découvrir</a:t>
            </a:r>
          </a:p>
          <a:p>
            <a:pPr algn="ctr"/>
            <a:r>
              <a:rPr lang="fr-FR" sz="2000" dirty="0">
                <a:solidFill>
                  <a:schemeClr val="tx1"/>
                </a:solidFill>
              </a:rPr>
              <a:t>Pour une mine d’informations</a:t>
            </a:r>
          </a:p>
          <a:p>
            <a:pPr algn="ctr"/>
            <a:endParaRPr lang="fr-FR" sz="3300" dirty="0">
              <a:solidFill>
                <a:srgbClr val="FF0000"/>
              </a:solidFill>
            </a:endParaRPr>
          </a:p>
        </p:txBody>
      </p:sp>
      <p:sp>
        <p:nvSpPr>
          <p:cNvPr id="7" name="Espace réservé du texte 6"/>
          <p:cNvSpPr>
            <a:spLocks noGrp="1"/>
          </p:cNvSpPr>
          <p:nvPr>
            <p:ph type="body" sz="half" idx="3"/>
          </p:nvPr>
        </p:nvSpPr>
        <p:spPr>
          <a:xfrm>
            <a:off x="467544" y="4869160"/>
            <a:ext cx="8136905" cy="654843"/>
          </a:xfrm>
        </p:spPr>
        <p:txBody>
          <a:bodyPr>
            <a:normAutofit fontScale="92500"/>
          </a:bodyPr>
          <a:lstStyle/>
          <a:p>
            <a:pPr algn="ctr"/>
            <a:r>
              <a:rPr lang="fr-FR" sz="3600" dirty="0">
                <a:solidFill>
                  <a:srgbClr val="FF0000"/>
                </a:solidFill>
              </a:rPr>
              <a:t>http://www.foyerdepaixgrandslacs.com/</a:t>
            </a:r>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6653" y="332656"/>
            <a:ext cx="7772400" cy="720080"/>
          </a:xfrm>
        </p:spPr>
        <p:txBody>
          <a:bodyPr/>
          <a:lstStyle/>
          <a:p>
            <a:pPr algn="ctr"/>
            <a:r>
              <a:rPr lang="fr-FR" sz="3000" dirty="0"/>
              <a:t>NOS PARTENAIRES ET SOUTIENS</a:t>
            </a:r>
          </a:p>
        </p:txBody>
      </p:sp>
      <p:sp>
        <p:nvSpPr>
          <p:cNvPr id="3" name="Espace réservé du texte 2"/>
          <p:cNvSpPr>
            <a:spLocks noGrp="1"/>
          </p:cNvSpPr>
          <p:nvPr>
            <p:ph type="body" idx="1"/>
          </p:nvPr>
        </p:nvSpPr>
        <p:spPr>
          <a:xfrm>
            <a:off x="521258" y="1196752"/>
            <a:ext cx="8083190" cy="5256584"/>
          </a:xfrm>
        </p:spPr>
        <p:txBody>
          <a:bodyPr>
            <a:normAutofit fontScale="55000" lnSpcReduction="20000"/>
          </a:bodyPr>
          <a:lstStyle/>
          <a:p>
            <a:endParaRPr lang="fr-FR" sz="1300" b="1" i="1" dirty="0">
              <a:latin typeface="+mj-lt"/>
            </a:endParaRPr>
          </a:p>
          <a:p>
            <a:r>
              <a:rPr lang="fr-FR" sz="2300" dirty="0"/>
              <a:t> </a:t>
            </a:r>
            <a:r>
              <a:rPr lang="fr-FR" sz="2300" b="1" i="1" dirty="0"/>
              <a:t>L’association « APPEL DU PAUVRE - Association TENDRESSE ET MISERICORDE »</a:t>
            </a:r>
            <a:endParaRPr lang="fr-FR" sz="2300" dirty="0"/>
          </a:p>
          <a:p>
            <a:r>
              <a:rPr lang="fr-FR" sz="2300" dirty="0"/>
              <a:t>(Munster - Haut-Rhin)</a:t>
            </a:r>
          </a:p>
          <a:p>
            <a:r>
              <a:rPr lang="fr-FR" sz="2300" b="1" i="1" dirty="0"/>
              <a:t>L’association « FOYER DE PAIX – GRANDS LACS » (RDC)</a:t>
            </a:r>
          </a:p>
          <a:p>
            <a:r>
              <a:rPr lang="fr-FR" sz="2300" b="1" i="1" dirty="0"/>
              <a:t>L’association « ST KONRAD » (BURUNDI)</a:t>
            </a:r>
          </a:p>
          <a:p>
            <a:r>
              <a:rPr lang="fr-FR" sz="2300" b="1" i="1" dirty="0"/>
              <a:t>Congrégation des OBLATS de Marie-Immaculée</a:t>
            </a:r>
          </a:p>
          <a:p>
            <a:r>
              <a:rPr lang="fr-FR" sz="2300" b="1" i="1" dirty="0"/>
              <a:t>Congrégations des SOEURS FRANCISCAINES de Notre Dame de Madagascar</a:t>
            </a:r>
          </a:p>
          <a:p>
            <a:endParaRPr lang="fr-FR" sz="2300" b="1" i="1" dirty="0"/>
          </a:p>
          <a:p>
            <a:endParaRPr lang="fr-FR" sz="2300" dirty="0"/>
          </a:p>
          <a:p>
            <a:r>
              <a:rPr lang="fr-FR" sz="2300" b="1" i="1" dirty="0"/>
              <a:t>L'ENSEMBLE MUSICAL DU CERCLE CATHOLIQUE FIDELITAS</a:t>
            </a:r>
            <a:endParaRPr lang="fr-FR" sz="2300" dirty="0"/>
          </a:p>
          <a:p>
            <a:r>
              <a:rPr lang="fr-FR" sz="2300" dirty="0"/>
              <a:t>(Schweighouse Sur Moder - Bas-Rhin) Partenaire de l'APAAH depuis 2008</a:t>
            </a:r>
          </a:p>
          <a:p>
            <a:r>
              <a:rPr lang="fr-FR" sz="2300" dirty="0"/>
              <a:t>Le bénéfice de leur concert de Noël est reversé chaque année à l'APAAH afin de soutenir le projet de l'année.</a:t>
            </a:r>
          </a:p>
          <a:p>
            <a:pPr algn="l"/>
            <a:r>
              <a:rPr lang="fr-FR" sz="2300" b="1" i="1" dirty="0">
                <a:solidFill>
                  <a:srgbClr val="FFFFFF"/>
                </a:solidFill>
                <a:effectLst/>
                <a:cs typeface="Calibri" panose="020F0502020204030204" pitchFamily="34" charset="0"/>
              </a:rPr>
              <a:t>LE CHOEUR DES ENFANTS D'ALSACE DU NORD</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L'ENSEMBLE D'ACCORDEONS " MELODIA " DE KUTZENHAUSEN</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LE CHOEUR D'HOMMES " PLURICANTO "</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L'ENSEMBLE VOCAL " SALADE MIXTE "</a:t>
            </a:r>
            <a:br>
              <a:rPr lang="fr-FR" sz="2300" b="1" i="1" dirty="0">
                <a:solidFill>
                  <a:srgbClr val="FFFFFF"/>
                </a:solidFill>
                <a:effectLst/>
                <a:cs typeface="Calibri" panose="020F0502020204030204" pitchFamily="34" charset="0"/>
              </a:rPr>
            </a:br>
            <a:r>
              <a:rPr lang="fr-FR" sz="2300" b="1" i="1" dirty="0">
                <a:solidFill>
                  <a:srgbClr val="FFFFFF"/>
                </a:solidFill>
                <a:effectLst/>
                <a:cs typeface="Calibri" panose="020F0502020204030204" pitchFamily="34" charset="0"/>
              </a:rPr>
              <a:t>L'ENSEMBLE VOCAL " POUR LE PLAISIR "</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L'ARTISTE ALSACIEN JEAN-PIERRE ALBRECHT</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LA CHORALE DES ENSEIGNANTS</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LA CHORALE PAROISSIALE DE WINGEN</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LES « MESSAGERS »</a:t>
            </a:r>
            <a:r>
              <a:rPr lang="fr-FR" sz="2300" b="0" i="0" dirty="0">
                <a:solidFill>
                  <a:srgbClr val="FFFFFF"/>
                </a:solidFill>
                <a:effectLst/>
                <a:cs typeface="Calibri" panose="020F0502020204030204" pitchFamily="34" charset="0"/>
              </a:rPr>
              <a:t> </a:t>
            </a:r>
            <a:br>
              <a:rPr lang="fr-FR" sz="2300" b="1" i="1" dirty="0">
                <a:solidFill>
                  <a:srgbClr val="FFFFFF"/>
                </a:solidFill>
                <a:effectLst/>
                <a:cs typeface="Calibri" panose="020F0502020204030204" pitchFamily="34" charset="0"/>
              </a:rPr>
            </a:br>
            <a:r>
              <a:rPr lang="fr-FR" sz="2300" b="1" i="1" dirty="0">
                <a:solidFill>
                  <a:srgbClr val="FFFFFF"/>
                </a:solidFill>
                <a:effectLst/>
                <a:cs typeface="Calibri" panose="020F0502020204030204" pitchFamily="34" charset="0"/>
              </a:rPr>
              <a:t>LES ARTISTES JEAN-PAUL DISTEL ET LAURENCE GONDET</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LA CHORALE " PATCH VOICES "</a:t>
            </a:r>
            <a:endParaRPr lang="fr-FR" sz="2300" b="0" i="0" dirty="0">
              <a:solidFill>
                <a:srgbClr val="FFFFFF"/>
              </a:solidFill>
              <a:effectLst/>
              <a:cs typeface="Calibri" panose="020F0502020204030204" pitchFamily="34" charset="0"/>
            </a:endParaRPr>
          </a:p>
          <a:p>
            <a:pPr algn="l"/>
            <a:r>
              <a:rPr lang="fr-FR" sz="2300" b="1" i="1" dirty="0">
                <a:solidFill>
                  <a:srgbClr val="FFFFFF"/>
                </a:solidFill>
                <a:effectLst/>
                <a:cs typeface="Calibri" panose="020F0502020204030204" pitchFamily="34" charset="0"/>
              </a:rPr>
              <a:t>L'HARMONIE MUNICIPALE DE RITTERSHOFFEN</a:t>
            </a:r>
            <a:br>
              <a:rPr lang="fr-FR" sz="2300" b="1" i="1" dirty="0">
                <a:solidFill>
                  <a:srgbClr val="FFFFFF"/>
                </a:solidFill>
                <a:effectLst/>
                <a:cs typeface="Calibri" panose="020F0502020204030204" pitchFamily="34" charset="0"/>
              </a:rPr>
            </a:br>
            <a:r>
              <a:rPr lang="fr-FR" sz="2300" b="1" i="1" dirty="0">
                <a:solidFill>
                  <a:srgbClr val="FFFFFF"/>
                </a:solidFill>
                <a:effectLst/>
                <a:cs typeface="Calibri" panose="020F0502020204030204" pitchFamily="34" charset="0"/>
              </a:rPr>
              <a:t>LE GROUPE VOCAL " UNIS SONS ET JUNIORS "</a:t>
            </a:r>
            <a:r>
              <a:rPr lang="fr-FR" sz="2300" b="0" i="0" dirty="0">
                <a:solidFill>
                  <a:srgbClr val="FFFFFF"/>
                </a:solidFill>
                <a:effectLst/>
                <a:cs typeface="Calibri" panose="020F0502020204030204" pitchFamily="34" charset="0"/>
              </a:rPr>
              <a:t> </a:t>
            </a:r>
          </a:p>
          <a:p>
            <a:r>
              <a:rPr lang="fr-FR" sz="2400" b="1" i="1" dirty="0">
                <a:solidFill>
                  <a:srgbClr val="FFFFFF"/>
                </a:solidFill>
                <a:effectLst/>
                <a:cs typeface="Calibri" panose="020F0502020204030204" pitchFamily="34" charset="0"/>
              </a:rPr>
              <a:t>L'ARTISTE ALSACIEN GUILLAUME DEININGER</a:t>
            </a:r>
            <a:endParaRPr lang="fr-FR" sz="2400" b="0" i="0" dirty="0">
              <a:solidFill>
                <a:srgbClr val="FFFFFF"/>
              </a:solidFill>
              <a:effectLst/>
              <a:cs typeface="Calibri" panose="020F0502020204030204" pitchFamily="34" charset="0"/>
            </a:endParaRPr>
          </a:p>
          <a:p>
            <a:endParaRPr lang="fr-FR" dirty="0"/>
          </a:p>
        </p:txBody>
      </p:sp>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E59FA00-D749-B1E4-1A65-73EF86E92B37}"/>
              </a:ext>
            </a:extLst>
          </p:cNvPr>
          <p:cNvSpPr>
            <a:spLocks noGrp="1"/>
          </p:cNvSpPr>
          <p:nvPr>
            <p:ph idx="1"/>
          </p:nvPr>
        </p:nvSpPr>
        <p:spPr>
          <a:xfrm>
            <a:off x="457200" y="1268760"/>
            <a:ext cx="8229600" cy="5055840"/>
          </a:xfrm>
        </p:spPr>
        <p:txBody>
          <a:bodyPr/>
          <a:lstStyle/>
          <a:p>
            <a:r>
              <a:rPr lang="fr-FR" sz="2000" dirty="0"/>
              <a:t>L’association « </a:t>
            </a:r>
            <a:r>
              <a:rPr lang="fr-FR" sz="2000" b="1" dirty="0"/>
              <a:t>ARCHE » </a:t>
            </a:r>
            <a:r>
              <a:rPr lang="fr-FR" sz="2000" dirty="0"/>
              <a:t>de TOUL</a:t>
            </a:r>
          </a:p>
          <a:p>
            <a:r>
              <a:rPr lang="fr-FR" sz="2000" dirty="0"/>
              <a:t>L’association « </a:t>
            </a:r>
            <a:r>
              <a:rPr lang="fr-FR" sz="2000" b="1" dirty="0"/>
              <a:t>FOYER DE PAIX – GRANDS LACS </a:t>
            </a:r>
            <a:r>
              <a:rPr lang="fr-FR" sz="2000" dirty="0"/>
              <a:t>» en RDC</a:t>
            </a:r>
          </a:p>
          <a:p>
            <a:r>
              <a:rPr lang="fr-FR" sz="2000" dirty="0"/>
              <a:t>Participation à l’achat d’un véhicule pour </a:t>
            </a:r>
            <a:r>
              <a:rPr lang="fr-FR" sz="2000" b="1" dirty="0"/>
              <a:t>PMR</a:t>
            </a:r>
            <a:r>
              <a:rPr lang="fr-FR" sz="2000" dirty="0"/>
              <a:t> de la Maison de retraite</a:t>
            </a:r>
          </a:p>
          <a:p>
            <a:r>
              <a:rPr lang="fr-FR" sz="2000" dirty="0"/>
              <a:t>L’association « </a:t>
            </a:r>
            <a:r>
              <a:rPr lang="fr-FR" sz="2000" b="1" dirty="0"/>
              <a:t>CHRETIENS EN ORIENT </a:t>
            </a:r>
            <a:r>
              <a:rPr lang="fr-FR" sz="2000" dirty="0"/>
              <a:t>» (action Caire)</a:t>
            </a:r>
          </a:p>
          <a:p>
            <a:r>
              <a:rPr lang="fr-FR" sz="2000" dirty="0"/>
              <a:t>Projet de construction d’un nouvel orphelinat au Vietnam porté par la Congrégation des Pères Oblats </a:t>
            </a:r>
          </a:p>
          <a:p>
            <a:r>
              <a:rPr lang="fr-FR" sz="2000" dirty="0"/>
              <a:t>L’association «  </a:t>
            </a:r>
            <a:r>
              <a:rPr lang="fr-FR" sz="2000" b="1" dirty="0"/>
              <a:t>Française du Syndrome de Gilles de La Tourette </a:t>
            </a:r>
            <a:r>
              <a:rPr lang="fr-FR" sz="2000" dirty="0"/>
              <a:t>»</a:t>
            </a:r>
          </a:p>
          <a:p>
            <a:r>
              <a:rPr lang="fr-FR" sz="2000" dirty="0"/>
              <a:t>L’association « </a:t>
            </a:r>
            <a:r>
              <a:rPr lang="fr-FR" sz="2000" b="1" dirty="0"/>
              <a:t>ST KONRAD </a:t>
            </a:r>
            <a:r>
              <a:rPr lang="fr-FR" sz="2000" dirty="0"/>
              <a:t>» au Burundi (orphelinat)</a:t>
            </a:r>
          </a:p>
          <a:p>
            <a:r>
              <a:rPr lang="fr-FR" dirty="0"/>
              <a:t>…</a:t>
            </a:r>
          </a:p>
        </p:txBody>
      </p:sp>
      <p:sp>
        <p:nvSpPr>
          <p:cNvPr id="4" name="Titre 1">
            <a:extLst>
              <a:ext uri="{FF2B5EF4-FFF2-40B4-BE49-F238E27FC236}">
                <a16:creationId xmlns:a16="http://schemas.microsoft.com/office/drawing/2014/main" id="{BFC59C62-640A-BA28-C79B-EF47F45A7F0C}"/>
              </a:ext>
            </a:extLst>
          </p:cNvPr>
          <p:cNvSpPr txBox="1">
            <a:spLocks/>
          </p:cNvSpPr>
          <p:nvPr/>
        </p:nvSpPr>
        <p:spPr>
          <a:xfrm>
            <a:off x="457200" y="332656"/>
            <a:ext cx="8229600" cy="645515"/>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fr-FR" sz="3000" b="1">
                <a:highlight>
                  <a:srgbClr val="00FFFF"/>
                </a:highlight>
              </a:rPr>
              <a:t>DEPUIS 2007, L’APAAH A SOUTENU</a:t>
            </a:r>
            <a:endParaRPr lang="fr-FR" sz="3000" b="1" dirty="0">
              <a:highlight>
                <a:srgbClr val="00FFFF"/>
              </a:highlight>
            </a:endParaRPr>
          </a:p>
        </p:txBody>
      </p:sp>
    </p:spTree>
    <p:extLst>
      <p:ext uri="{BB962C8B-B14F-4D97-AF65-F5344CB8AC3E}">
        <p14:creationId xmlns:p14="http://schemas.microsoft.com/office/powerpoint/2010/main" val="1019552829"/>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975" y="1233967"/>
            <a:ext cx="3426937" cy="362304"/>
          </a:xfrm>
        </p:spPr>
        <p:txBody>
          <a:bodyPr>
            <a:noAutofit/>
          </a:bodyPr>
          <a:lstStyle/>
          <a:p>
            <a:pPr algn="ctr"/>
            <a:r>
              <a:rPr lang="fr-FR" sz="2000" dirty="0">
                <a:solidFill>
                  <a:schemeClr val="bg2">
                    <a:lumMod val="25000"/>
                  </a:schemeClr>
                </a:solidFill>
                <a:latin typeface="+mn-lt"/>
              </a:rPr>
              <a:t>1 - Campagne d’alphabétisation</a:t>
            </a:r>
          </a:p>
        </p:txBody>
      </p:sp>
      <p:pic>
        <p:nvPicPr>
          <p:cNvPr id="3" name="Espace réservé pour une image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2975" y="1701805"/>
            <a:ext cx="3214901" cy="2160000"/>
          </a:xfrm>
        </p:spPr>
      </p:pic>
      <p:sp>
        <p:nvSpPr>
          <p:cNvPr id="9" name="ZoneTexte 8">
            <a:extLst>
              <a:ext uri="{FF2B5EF4-FFF2-40B4-BE49-F238E27FC236}">
                <a16:creationId xmlns:a16="http://schemas.microsoft.com/office/drawing/2014/main" id="{0B55AFF3-A5C5-43F6-A1A6-EDC336391B5A}"/>
              </a:ext>
            </a:extLst>
          </p:cNvPr>
          <p:cNvSpPr txBox="1"/>
          <p:nvPr/>
        </p:nvSpPr>
        <p:spPr>
          <a:xfrm>
            <a:off x="4427984" y="1324067"/>
            <a:ext cx="4363041" cy="646331"/>
          </a:xfrm>
          <a:prstGeom prst="rect">
            <a:avLst/>
          </a:prstGeom>
          <a:noFill/>
        </p:spPr>
        <p:txBody>
          <a:bodyPr wrap="square">
            <a:spAutoFit/>
          </a:bodyPr>
          <a:lstStyle/>
          <a:p>
            <a:pPr algn="ctr"/>
            <a:r>
              <a:rPr lang="fr-FR" sz="1800" dirty="0">
                <a:solidFill>
                  <a:schemeClr val="bg2">
                    <a:lumMod val="25000"/>
                  </a:schemeClr>
                </a:solidFill>
              </a:rPr>
              <a:t>2 - Comité de Gestion avec sœur Marie Rose</a:t>
            </a:r>
            <a:endParaRPr lang="fr-FR" dirty="0">
              <a:solidFill>
                <a:schemeClr val="bg2">
                  <a:lumMod val="25000"/>
                </a:schemeClr>
              </a:solidFill>
            </a:endParaRPr>
          </a:p>
        </p:txBody>
      </p:sp>
      <p:pic>
        <p:nvPicPr>
          <p:cNvPr id="10" name="Espace réservé pour une image  4">
            <a:extLst>
              <a:ext uri="{FF2B5EF4-FFF2-40B4-BE49-F238E27FC236}">
                <a16:creationId xmlns:a16="http://schemas.microsoft.com/office/drawing/2014/main" id="{525B61EE-4FEB-4359-B08E-D5939B68C0F9}"/>
              </a:ext>
            </a:extLst>
          </p:cNvPr>
          <p:cNvPicPr>
            <a:picLocks noChangeAspect="1"/>
          </p:cNvPicPr>
          <p:nvPr/>
        </p:nvPicPr>
        <p:blipFill>
          <a:blip r:embed="rId3" cstate="print">
            <a:extLst>
              <a:ext uri="{28A0092B-C50C-407E-A947-70E740481C1C}">
                <a14:useLocalDpi xmlns:a14="http://schemas.microsoft.com/office/drawing/2010/main" val="0"/>
              </a:ext>
            </a:extLst>
          </a:blip>
          <a:srcRect l="5942" r="5942"/>
          <a:stretch>
            <a:fillRect/>
          </a:stretch>
        </p:blipFill>
        <p:spPr>
          <a:xfrm>
            <a:off x="5576126" y="1701805"/>
            <a:ext cx="2539084" cy="2160000"/>
          </a:xfrm>
          <a:prstGeom prst="rect">
            <a:avLst/>
          </a:prstGeom>
        </p:spPr>
      </p:pic>
      <p:sp>
        <p:nvSpPr>
          <p:cNvPr id="12" name="ZoneTexte 11">
            <a:extLst>
              <a:ext uri="{FF2B5EF4-FFF2-40B4-BE49-F238E27FC236}">
                <a16:creationId xmlns:a16="http://schemas.microsoft.com/office/drawing/2014/main" id="{509719F0-1980-4333-B8C7-89E921D2EBD7}"/>
              </a:ext>
            </a:extLst>
          </p:cNvPr>
          <p:cNvSpPr txBox="1"/>
          <p:nvPr/>
        </p:nvSpPr>
        <p:spPr>
          <a:xfrm>
            <a:off x="352976" y="4077072"/>
            <a:ext cx="3214901" cy="369332"/>
          </a:xfrm>
          <a:prstGeom prst="rect">
            <a:avLst/>
          </a:prstGeom>
          <a:noFill/>
        </p:spPr>
        <p:txBody>
          <a:bodyPr wrap="square">
            <a:spAutoFit/>
          </a:bodyPr>
          <a:lstStyle/>
          <a:p>
            <a:pPr algn="ctr"/>
            <a:r>
              <a:rPr lang="fr-FR" sz="1800" dirty="0">
                <a:solidFill>
                  <a:schemeClr val="bg2">
                    <a:lumMod val="25000"/>
                  </a:schemeClr>
                </a:solidFill>
              </a:rPr>
              <a:t>3 - Construction du bâtiment</a:t>
            </a:r>
          </a:p>
        </p:txBody>
      </p:sp>
      <p:pic>
        <p:nvPicPr>
          <p:cNvPr id="13" name="Espace réservé pour une image  7">
            <a:extLst>
              <a:ext uri="{FF2B5EF4-FFF2-40B4-BE49-F238E27FC236}">
                <a16:creationId xmlns:a16="http://schemas.microsoft.com/office/drawing/2014/main" id="{ADDDC035-14F5-4723-B9D4-94CE07A1C9BF}"/>
              </a:ext>
            </a:extLst>
          </p:cNvPr>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1150244" y="4516542"/>
            <a:ext cx="1620367" cy="2160000"/>
          </a:xfrm>
        </p:spPr>
      </p:pic>
      <p:pic>
        <p:nvPicPr>
          <p:cNvPr id="14" name="Espace réservé pour une image  4">
            <a:extLst>
              <a:ext uri="{FF2B5EF4-FFF2-40B4-BE49-F238E27FC236}">
                <a16:creationId xmlns:a16="http://schemas.microsoft.com/office/drawing/2014/main" id="{8B482898-1EAF-45C2-86D9-0079EE7C9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141" y="4516542"/>
            <a:ext cx="1620367" cy="2160000"/>
          </a:xfrm>
          <a:prstGeom prst="rect">
            <a:avLst/>
          </a:prstGeom>
        </p:spPr>
      </p:pic>
      <p:sp>
        <p:nvSpPr>
          <p:cNvPr id="16" name="ZoneTexte 15">
            <a:extLst>
              <a:ext uri="{FF2B5EF4-FFF2-40B4-BE49-F238E27FC236}">
                <a16:creationId xmlns:a16="http://schemas.microsoft.com/office/drawing/2014/main" id="{F126CDD6-A390-4926-87C0-1FAAE0104D20}"/>
              </a:ext>
            </a:extLst>
          </p:cNvPr>
          <p:cNvSpPr txBox="1"/>
          <p:nvPr/>
        </p:nvSpPr>
        <p:spPr>
          <a:xfrm>
            <a:off x="4823342" y="3861805"/>
            <a:ext cx="3960440" cy="646331"/>
          </a:xfrm>
          <a:prstGeom prst="rect">
            <a:avLst/>
          </a:prstGeom>
          <a:noFill/>
        </p:spPr>
        <p:txBody>
          <a:bodyPr wrap="square">
            <a:spAutoFit/>
          </a:bodyPr>
          <a:lstStyle/>
          <a:p>
            <a:pPr algn="ctr"/>
            <a:r>
              <a:rPr lang="fr-FR" dirty="0">
                <a:solidFill>
                  <a:schemeClr val="bg2">
                    <a:lumMod val="25000"/>
                  </a:schemeClr>
                </a:solidFill>
              </a:rPr>
              <a:t>4 - Installation du moteur permettant </a:t>
            </a:r>
          </a:p>
          <a:p>
            <a:pPr algn="ctr"/>
            <a:r>
              <a:rPr lang="fr-FR" dirty="0">
                <a:solidFill>
                  <a:schemeClr val="bg2">
                    <a:lumMod val="25000"/>
                  </a:schemeClr>
                </a:solidFill>
              </a:rPr>
              <a:t>de faire fonctionner le moulin</a:t>
            </a:r>
          </a:p>
        </p:txBody>
      </p:sp>
      <p:sp>
        <p:nvSpPr>
          <p:cNvPr id="17" name="ZoneTexte 16">
            <a:extLst>
              <a:ext uri="{FF2B5EF4-FFF2-40B4-BE49-F238E27FC236}">
                <a16:creationId xmlns:a16="http://schemas.microsoft.com/office/drawing/2014/main" id="{CFE14093-920F-477A-B664-9382717333C0}"/>
              </a:ext>
            </a:extLst>
          </p:cNvPr>
          <p:cNvSpPr txBox="1"/>
          <p:nvPr/>
        </p:nvSpPr>
        <p:spPr>
          <a:xfrm>
            <a:off x="352975" y="-37147"/>
            <a:ext cx="7898492" cy="1107996"/>
          </a:xfrm>
          <a:prstGeom prst="rect">
            <a:avLst/>
          </a:prstGeom>
          <a:noFill/>
        </p:spPr>
        <p:txBody>
          <a:bodyPr wrap="square" rtlCol="0">
            <a:spAutoFit/>
          </a:bodyPr>
          <a:lstStyle/>
          <a:p>
            <a:pPr algn="ctr"/>
            <a:endParaRPr lang="fr-FR" sz="3600" dirty="0"/>
          </a:p>
          <a:p>
            <a:pPr algn="ctr"/>
            <a:r>
              <a:rPr lang="fr-FR" sz="3000" b="1" dirty="0"/>
              <a:t>Construction d’un moulin au MALI</a:t>
            </a:r>
          </a:p>
        </p:txBody>
      </p:sp>
    </p:spTree>
    <p:extLst>
      <p:ext uri="{BB962C8B-B14F-4D97-AF65-F5344CB8AC3E}">
        <p14:creationId xmlns:p14="http://schemas.microsoft.com/office/powerpoint/2010/main" val="1948384870"/>
      </p:ext>
    </p:extLst>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749648" y="980728"/>
            <a:ext cx="7845284" cy="1008112"/>
          </a:xfrm>
        </p:spPr>
        <p:txBody>
          <a:bodyPr>
            <a:noAutofit/>
          </a:bodyPr>
          <a:lstStyle/>
          <a:p>
            <a:pPr algn="ctr"/>
            <a:r>
              <a:rPr lang="fr-FR" sz="3000" dirty="0"/>
              <a:t>La joie du village </a:t>
            </a:r>
          </a:p>
          <a:p>
            <a:pPr algn="ctr"/>
            <a:r>
              <a:rPr lang="fr-FR" sz="3000" dirty="0"/>
              <a:t>lors de la mise en service du moulin</a:t>
            </a:r>
          </a:p>
        </p:txBody>
      </p:sp>
      <p:pic>
        <p:nvPicPr>
          <p:cNvPr id="9" name="Espace réservé pour une image  8" descr="4.JPG"/>
          <p:cNvPicPr>
            <a:picLocks noGrp="1" noChangeAspect="1"/>
          </p:cNvPicPr>
          <p:nvPr>
            <p:ph sz="quarter" idx="2"/>
          </p:nvPr>
        </p:nvPicPr>
        <p:blipFill>
          <a:blip r:embed="rId2" cstate="print"/>
          <a:stretch>
            <a:fillRect/>
          </a:stretch>
        </p:blipFill>
        <p:spPr>
          <a:xfrm>
            <a:off x="749648" y="2493322"/>
            <a:ext cx="2453265" cy="3240000"/>
          </a:xfrm>
        </p:spPr>
      </p:pic>
      <p:pic>
        <p:nvPicPr>
          <p:cNvPr id="10" name="Espace réservé pour une image  4">
            <a:extLst>
              <a:ext uri="{FF2B5EF4-FFF2-40B4-BE49-F238E27FC236}">
                <a16:creationId xmlns:a16="http://schemas.microsoft.com/office/drawing/2014/main" id="{E90C1DE5-F250-4703-B823-FA047224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2049" y="2493322"/>
            <a:ext cx="4322303" cy="324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96752"/>
            <a:ext cx="3528392" cy="754407"/>
          </a:xfrm>
        </p:spPr>
        <p:txBody>
          <a:bodyPr/>
          <a:lstStyle/>
          <a:p>
            <a:pPr algn="ctr"/>
            <a:r>
              <a:rPr lang="fr-FR" sz="3000" b="1" dirty="0">
                <a:latin typeface="+mn-lt"/>
              </a:rPr>
              <a:t>Autres actions Mali </a:t>
            </a:r>
            <a:br>
              <a:rPr lang="fr-FR" sz="2800" b="1" dirty="0"/>
            </a:br>
            <a:endParaRPr lang="fr-FR" dirty="0"/>
          </a:p>
        </p:txBody>
      </p:sp>
      <p:sp>
        <p:nvSpPr>
          <p:cNvPr id="3" name="Espace réservé du texte 2"/>
          <p:cNvSpPr>
            <a:spLocks noGrp="1"/>
          </p:cNvSpPr>
          <p:nvPr>
            <p:ph type="body" idx="2"/>
          </p:nvPr>
        </p:nvSpPr>
        <p:spPr>
          <a:xfrm>
            <a:off x="685800" y="1676400"/>
            <a:ext cx="3310135" cy="4572000"/>
          </a:xfrm>
        </p:spPr>
        <p:txBody>
          <a:bodyPr>
            <a:normAutofit fontScale="92500" lnSpcReduction="20000"/>
          </a:bodyPr>
          <a:lstStyle/>
          <a:p>
            <a:r>
              <a:rPr lang="fr-FR" dirty="0"/>
              <a:t> </a:t>
            </a:r>
          </a:p>
          <a:p>
            <a:endParaRPr lang="fr-FR" sz="1800" b="1" dirty="0"/>
          </a:p>
          <a:p>
            <a:r>
              <a:rPr lang="fr-FR" sz="1800" i="1" dirty="0"/>
              <a:t>Participation pour :</a:t>
            </a:r>
          </a:p>
          <a:p>
            <a:endParaRPr lang="fr-FR" sz="1800" i="1" dirty="0"/>
          </a:p>
          <a:p>
            <a:pPr marL="285750" indent="-285750">
              <a:buClr>
                <a:schemeClr val="tx2"/>
              </a:buClr>
              <a:buFont typeface="Wingdings" panose="05000000000000000000" pitchFamily="2" charset="2"/>
              <a:buChar char="q"/>
            </a:pPr>
            <a:r>
              <a:rPr lang="fr-FR" sz="1800" i="1" dirty="0"/>
              <a:t>l'achat de matériel scolaire </a:t>
            </a:r>
          </a:p>
          <a:p>
            <a:pPr marL="285750" indent="-285750">
              <a:buClr>
                <a:schemeClr val="tx2"/>
              </a:buClr>
              <a:buFont typeface="Wingdings" panose="05000000000000000000" pitchFamily="2" charset="2"/>
              <a:buChar char="q"/>
            </a:pPr>
            <a:r>
              <a:rPr lang="fr-FR" sz="1800" i="1" dirty="0"/>
              <a:t>pour le paiement des coopératives annuelles</a:t>
            </a:r>
            <a:endParaRPr lang="fr-FR" sz="1600" i="1" dirty="0"/>
          </a:p>
          <a:p>
            <a:pPr marL="285750" indent="-285750">
              <a:buClr>
                <a:schemeClr val="tx2"/>
              </a:buClr>
              <a:buFont typeface="Wingdings" panose="05000000000000000000" pitchFamily="2" charset="2"/>
              <a:buChar char="q"/>
            </a:pPr>
            <a:r>
              <a:rPr lang="fr-FR" sz="1800" i="1" dirty="0"/>
              <a:t>pour la tenue (l'uniforme).</a:t>
            </a:r>
            <a:endParaRPr lang="fr-FR" sz="1800" dirty="0"/>
          </a:p>
          <a:p>
            <a:r>
              <a:rPr lang="fr-FR" sz="1800" i="1" dirty="0"/>
              <a:t> </a:t>
            </a:r>
            <a:endParaRPr lang="fr-FR" sz="1800" dirty="0"/>
          </a:p>
          <a:p>
            <a:r>
              <a:rPr lang="fr-FR" sz="1800" i="1" dirty="0">
                <a:solidFill>
                  <a:srgbClr val="FF0000"/>
                </a:solidFill>
              </a:rPr>
              <a:t>MATERIEL</a:t>
            </a:r>
            <a:r>
              <a:rPr lang="fr-FR" sz="1800" dirty="0">
                <a:solidFill>
                  <a:srgbClr val="FF0000"/>
                </a:solidFill>
              </a:rPr>
              <a:t>	</a:t>
            </a:r>
            <a:r>
              <a:rPr lang="fr-FR" sz="1800" i="1" dirty="0">
                <a:solidFill>
                  <a:srgbClr val="FF0000"/>
                </a:solidFill>
              </a:rPr>
              <a:t>12 000 F CFA</a:t>
            </a:r>
            <a:endParaRPr lang="fr-FR" sz="1800" dirty="0">
              <a:solidFill>
                <a:srgbClr val="FF0000"/>
              </a:solidFill>
            </a:endParaRPr>
          </a:p>
          <a:p>
            <a:r>
              <a:rPr lang="fr-FR" sz="1800" i="1" dirty="0">
                <a:solidFill>
                  <a:srgbClr val="FF0000"/>
                </a:solidFill>
              </a:rPr>
              <a:t>COOPERATIVE</a:t>
            </a:r>
            <a:r>
              <a:rPr lang="fr-FR" sz="1800" dirty="0">
                <a:solidFill>
                  <a:srgbClr val="FF0000"/>
                </a:solidFill>
              </a:rPr>
              <a:t>	</a:t>
            </a:r>
            <a:r>
              <a:rPr lang="fr-FR" sz="1800" i="1" dirty="0">
                <a:solidFill>
                  <a:srgbClr val="FF0000"/>
                </a:solidFill>
              </a:rPr>
              <a:t>7 500 F CFA</a:t>
            </a:r>
            <a:endParaRPr lang="fr-FR" sz="1800" dirty="0">
              <a:solidFill>
                <a:srgbClr val="FF0000"/>
              </a:solidFill>
            </a:endParaRPr>
          </a:p>
          <a:p>
            <a:r>
              <a:rPr lang="fr-FR" sz="1800" i="1" dirty="0">
                <a:solidFill>
                  <a:srgbClr val="FF0000"/>
                </a:solidFill>
              </a:rPr>
              <a:t>TENUE</a:t>
            </a:r>
            <a:r>
              <a:rPr lang="fr-FR" sz="1800" dirty="0">
                <a:solidFill>
                  <a:srgbClr val="FF0000"/>
                </a:solidFill>
              </a:rPr>
              <a:t>		</a:t>
            </a:r>
            <a:r>
              <a:rPr lang="fr-FR" sz="1800" i="1" dirty="0">
                <a:solidFill>
                  <a:srgbClr val="FF0000"/>
                </a:solidFill>
              </a:rPr>
              <a:t>8 000 F CFA</a:t>
            </a:r>
            <a:endParaRPr lang="fr-FR" sz="1800" dirty="0">
              <a:solidFill>
                <a:srgbClr val="FF0000"/>
              </a:solidFill>
            </a:endParaRPr>
          </a:p>
          <a:p>
            <a:r>
              <a:rPr lang="fr-FR" sz="1800" i="1" dirty="0">
                <a:solidFill>
                  <a:srgbClr val="FF0000"/>
                </a:solidFill>
              </a:rPr>
              <a:t> </a:t>
            </a:r>
            <a:endParaRPr lang="fr-FR" sz="1800" dirty="0">
              <a:solidFill>
                <a:srgbClr val="FF0000"/>
              </a:solidFill>
            </a:endParaRPr>
          </a:p>
          <a:p>
            <a:r>
              <a:rPr lang="fr-FR" sz="1800" i="1" dirty="0">
                <a:solidFill>
                  <a:srgbClr val="FF0000"/>
                </a:solidFill>
              </a:rPr>
              <a:t>TOTAL</a:t>
            </a:r>
            <a:r>
              <a:rPr lang="fr-FR" sz="1800" dirty="0">
                <a:solidFill>
                  <a:srgbClr val="FF0000"/>
                </a:solidFill>
              </a:rPr>
              <a:t>		</a:t>
            </a:r>
            <a:r>
              <a:rPr lang="fr-FR" sz="1800" i="1" dirty="0">
                <a:solidFill>
                  <a:srgbClr val="FF0000"/>
                </a:solidFill>
              </a:rPr>
              <a:t>27 500 F CFA</a:t>
            </a:r>
          </a:p>
          <a:p>
            <a:endParaRPr lang="fr-FR" sz="1800" dirty="0"/>
          </a:p>
          <a:p>
            <a:pPr algn="ctr"/>
            <a:r>
              <a:rPr lang="fr-FR" sz="1800" b="1" i="1" dirty="0">
                <a:solidFill>
                  <a:srgbClr val="FF0000"/>
                </a:solidFill>
              </a:rPr>
              <a:t>Soit 42,00 € par enfant</a:t>
            </a:r>
            <a:endParaRPr lang="fr-FR" sz="1800" dirty="0">
              <a:solidFill>
                <a:srgbClr val="FF0000"/>
              </a:solidFill>
            </a:endParaRPr>
          </a:p>
          <a:p>
            <a:r>
              <a:rPr lang="fr-FR" i="1" dirty="0"/>
              <a:t> </a:t>
            </a:r>
            <a:endParaRPr lang="fr-FR" dirty="0"/>
          </a:p>
          <a:p>
            <a:r>
              <a:rPr lang="fr-FR" dirty="0"/>
              <a:t> </a:t>
            </a:r>
          </a:p>
          <a:p>
            <a:endParaRPr lang="fr-FR" dirty="0"/>
          </a:p>
        </p:txBody>
      </p:sp>
      <p:pic>
        <p:nvPicPr>
          <p:cNvPr id="17410" name="Picture 2" descr="C:\Users\Serge Kaspar\Documents\ARCHIVES ASSOCIATIONS\APAAH\ACTIONS APAAH\2013\PHOTOS 2013\APAAH 4 STAND VENTE MARCHE SCHWEIGHOUSE NOEL\DSCN7304.JPG"/>
          <p:cNvPicPr>
            <a:picLocks noChangeAspect="1" noChangeArrowheads="1"/>
          </p:cNvPicPr>
          <p:nvPr/>
        </p:nvPicPr>
        <p:blipFill>
          <a:blip r:embed="rId2" cstate="print"/>
          <a:srcRect/>
          <a:stretch>
            <a:fillRect/>
          </a:stretch>
        </p:blipFill>
        <p:spPr bwMode="auto">
          <a:xfrm>
            <a:off x="4644009" y="980728"/>
            <a:ext cx="3168352" cy="2592287"/>
          </a:xfrm>
          <a:prstGeom prst="rect">
            <a:avLst/>
          </a:prstGeom>
          <a:noFill/>
        </p:spPr>
      </p:pic>
      <p:pic>
        <p:nvPicPr>
          <p:cNvPr id="17411" name="Picture 3" descr="C:\Users\Serge Kaspar\Documents\ARCHIVES ASSOCIATIONS\APAAH\ACTIONS APAAH\2013\PHOTOS 2013\APAAH 4 STAND VENTE MARCHE SCHWEIGHOUSE NOEL\DSCN7297.JPG"/>
          <p:cNvPicPr>
            <a:picLocks noChangeAspect="1" noChangeArrowheads="1"/>
          </p:cNvPicPr>
          <p:nvPr/>
        </p:nvPicPr>
        <p:blipFill>
          <a:blip r:embed="rId3" cstate="print"/>
          <a:srcRect/>
          <a:stretch>
            <a:fillRect/>
          </a:stretch>
        </p:blipFill>
        <p:spPr bwMode="auto">
          <a:xfrm>
            <a:off x="4644009" y="3861048"/>
            <a:ext cx="3168352" cy="2222443"/>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advClick="0" advTm="15000">
        <p14:prism isContent="1"/>
      </p:transition>
    </mc:Choice>
    <mc:Fallback>
      <p:transition spd="med"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579FD-9341-4850-9A89-38491B005D08}"/>
              </a:ext>
            </a:extLst>
          </p:cNvPr>
          <p:cNvSpPr>
            <a:spLocks noGrp="1"/>
          </p:cNvSpPr>
          <p:nvPr>
            <p:ph type="title"/>
          </p:nvPr>
        </p:nvSpPr>
        <p:spPr>
          <a:xfrm>
            <a:off x="457200" y="501819"/>
            <a:ext cx="8229600" cy="780696"/>
          </a:xfrm>
        </p:spPr>
        <p:txBody>
          <a:bodyPr>
            <a:normAutofit/>
          </a:bodyPr>
          <a:lstStyle/>
          <a:p>
            <a:pPr algn="ctr"/>
            <a:r>
              <a:rPr lang="fr-FR" sz="3000" b="1" dirty="0">
                <a:highlight>
                  <a:srgbClr val="00FFFF"/>
                </a:highlight>
                <a:latin typeface="+mn-lt"/>
              </a:rPr>
              <a:t>AUTRES SOUTIENS</a:t>
            </a:r>
            <a:endParaRPr lang="fr-FR" sz="3000" dirty="0">
              <a:latin typeface="+mn-lt"/>
            </a:endParaRPr>
          </a:p>
        </p:txBody>
      </p:sp>
      <p:sp>
        <p:nvSpPr>
          <p:cNvPr id="3" name="Espace réservé du contenu 2">
            <a:extLst>
              <a:ext uri="{FF2B5EF4-FFF2-40B4-BE49-F238E27FC236}">
                <a16:creationId xmlns:a16="http://schemas.microsoft.com/office/drawing/2014/main" id="{0EAE4874-FCAF-44EF-8E1B-B7E38868A36E}"/>
              </a:ext>
            </a:extLst>
          </p:cNvPr>
          <p:cNvSpPr>
            <a:spLocks noGrp="1"/>
          </p:cNvSpPr>
          <p:nvPr>
            <p:ph idx="1"/>
          </p:nvPr>
        </p:nvSpPr>
        <p:spPr>
          <a:xfrm>
            <a:off x="457200" y="1484783"/>
            <a:ext cx="8229600" cy="4871397"/>
          </a:xfrm>
        </p:spPr>
        <p:txBody>
          <a:bodyPr>
            <a:normAutofit/>
          </a:bodyPr>
          <a:lstStyle/>
          <a:p>
            <a:r>
              <a:rPr lang="fr-FR" sz="2000" dirty="0"/>
              <a:t>L’association « </a:t>
            </a:r>
            <a:r>
              <a:rPr lang="fr-FR" sz="2000" b="1" dirty="0"/>
              <a:t>1001 Fontaines </a:t>
            </a:r>
            <a:r>
              <a:rPr lang="fr-FR" sz="2000" dirty="0"/>
              <a:t>» </a:t>
            </a:r>
          </a:p>
          <a:p>
            <a:r>
              <a:rPr lang="fr-FR" sz="2000" dirty="0"/>
              <a:t>L’association « </a:t>
            </a:r>
            <a:r>
              <a:rPr lang="fr-FR" sz="2000" b="1" dirty="0"/>
              <a:t>Le Cœur du Togo </a:t>
            </a:r>
            <a:r>
              <a:rPr lang="fr-FR" sz="2000" dirty="0"/>
              <a:t>» (Boulangerie de Raf)</a:t>
            </a:r>
          </a:p>
          <a:p>
            <a:r>
              <a:rPr lang="fr-FR" sz="2000" dirty="0"/>
              <a:t>L’association « </a:t>
            </a:r>
            <a:r>
              <a:rPr lang="fr-FR" sz="2000" b="1" dirty="0"/>
              <a:t>Action Chrétienne en Orient </a:t>
            </a:r>
            <a:r>
              <a:rPr lang="fr-FR" sz="2000" dirty="0"/>
              <a:t>»</a:t>
            </a:r>
          </a:p>
          <a:p>
            <a:r>
              <a:rPr lang="fr-FR" sz="2000" dirty="0"/>
              <a:t>L’association « </a:t>
            </a:r>
            <a:r>
              <a:rPr lang="fr-FR" sz="2000" b="1" dirty="0"/>
              <a:t>Pilotes Volontaires </a:t>
            </a:r>
            <a:r>
              <a:rPr lang="fr-FR" sz="2000" dirty="0"/>
              <a:t>»</a:t>
            </a:r>
          </a:p>
          <a:p>
            <a:r>
              <a:rPr lang="fr-FR" sz="2000" dirty="0"/>
              <a:t>L’action « </a:t>
            </a:r>
            <a:r>
              <a:rPr lang="fr-FR" sz="2000" b="1" dirty="0"/>
              <a:t>Orphelinat</a:t>
            </a:r>
            <a:r>
              <a:rPr lang="fr-FR" sz="2000" dirty="0"/>
              <a:t> » des sœurs franciscaines à Madagascar</a:t>
            </a:r>
          </a:p>
          <a:p>
            <a:r>
              <a:rPr lang="fr-FR" sz="2000" dirty="0"/>
              <a:t>Et depuis plus de 10 ans, la « </a:t>
            </a:r>
            <a:r>
              <a:rPr lang="fr-FR" sz="2000" b="1" dirty="0"/>
              <a:t>Banque Alimentaire </a:t>
            </a:r>
            <a:r>
              <a:rPr lang="fr-FR" sz="2000" dirty="0"/>
              <a:t>» du Bas-Rhin</a:t>
            </a:r>
          </a:p>
          <a:p>
            <a:r>
              <a:rPr lang="fr-FR" sz="2000" dirty="0"/>
              <a:t>D’autres actions ponctuelles, via le CCAS de la commune, pour les résidents et soignants de l’EHPAD, pour les personnes confectionnant des masques durant le confinement</a:t>
            </a:r>
          </a:p>
          <a:p>
            <a:r>
              <a:rPr lang="fr-FR" sz="2000" dirty="0"/>
              <a:t>L’action « </a:t>
            </a:r>
            <a:r>
              <a:rPr lang="fr-FR" sz="2000" b="1" dirty="0"/>
              <a:t>Urgence Ukraine </a:t>
            </a:r>
            <a:r>
              <a:rPr lang="fr-FR" sz="2000" dirty="0"/>
              <a:t>» de la Croix Rouge</a:t>
            </a:r>
          </a:p>
          <a:p>
            <a:r>
              <a:rPr lang="fr-FR" sz="2000" dirty="0"/>
              <a:t>L’action « </a:t>
            </a:r>
            <a:r>
              <a:rPr lang="fr-FR" sz="2000" b="1" dirty="0"/>
              <a:t>A Vélo Simone </a:t>
            </a:r>
            <a:r>
              <a:rPr lang="fr-FR" sz="2000" dirty="0"/>
              <a:t>» pour les résidents de l’EHPAD</a:t>
            </a:r>
          </a:p>
          <a:p>
            <a:r>
              <a:rPr lang="fr-FR" sz="2000" dirty="0"/>
              <a:t>L’action « </a:t>
            </a:r>
            <a:r>
              <a:rPr lang="fr-FR" sz="2000" b="1" dirty="0"/>
              <a:t>Etudes</a:t>
            </a:r>
            <a:r>
              <a:rPr lang="fr-FR" sz="2000" dirty="0"/>
              <a:t> » des sœurs franciscaines à Madagascar</a:t>
            </a:r>
          </a:p>
          <a:p>
            <a:r>
              <a:rPr lang="fr-FR" sz="2000" dirty="0"/>
              <a:t>…</a:t>
            </a:r>
          </a:p>
          <a:p>
            <a:endParaRPr lang="fr-FR" sz="2000" dirty="0"/>
          </a:p>
          <a:p>
            <a:pPr marL="0" indent="0">
              <a:buNone/>
            </a:pPr>
            <a:endParaRPr lang="fr-FR" dirty="0"/>
          </a:p>
          <a:p>
            <a:endParaRPr lang="fr-FR" dirty="0"/>
          </a:p>
        </p:txBody>
      </p:sp>
    </p:spTree>
    <p:extLst>
      <p:ext uri="{BB962C8B-B14F-4D97-AF65-F5344CB8AC3E}">
        <p14:creationId xmlns:p14="http://schemas.microsoft.com/office/powerpoint/2010/main" val="3225764885"/>
      </p:ext>
    </p:extLst>
  </p:cSld>
  <p:clrMapOvr>
    <a:masterClrMapping/>
  </p:clrMapOvr>
  <mc:AlternateContent xmlns:mc="http://schemas.openxmlformats.org/markup-compatibility/2006">
    <mc:Choice xmlns:p14="http://schemas.microsoft.com/office/powerpoint/2010/main" Requires="p14">
      <p:transition spd="slow" p14:dur="2000" advClick="0" advTm="15000">
        <p14:prism isContent="1"/>
      </p:transition>
    </mc:Choice>
    <mc:Fallback>
      <p:transition spd="slow" advClick="0" advTm="15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4252</Words>
  <Application>Microsoft Office PowerPoint</Application>
  <PresentationFormat>Affichage à l'écran (4:3)</PresentationFormat>
  <Paragraphs>758</Paragraphs>
  <Slides>45</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45</vt:i4>
      </vt:variant>
    </vt:vector>
  </HeadingPairs>
  <TitlesOfParts>
    <vt:vector size="53" baseType="lpstr">
      <vt:lpstr>Arial</vt:lpstr>
      <vt:lpstr>Calibri</vt:lpstr>
      <vt:lpstr>Constantia</vt:lpstr>
      <vt:lpstr>Symbol</vt:lpstr>
      <vt:lpstr>Times New Roman</vt:lpstr>
      <vt:lpstr>Wingdings</vt:lpstr>
      <vt:lpstr>Wingdings 2</vt:lpstr>
      <vt:lpstr>Débit</vt:lpstr>
      <vt:lpstr>     L’APAAH</vt:lpstr>
      <vt:lpstr>Présentation PowerPoint</vt:lpstr>
      <vt:lpstr>NOS MOYENS D’ACTION</vt:lpstr>
      <vt:lpstr>DEPUIS 2007, L’APAAH A SOUTENU</vt:lpstr>
      <vt:lpstr>Présentation PowerPoint</vt:lpstr>
      <vt:lpstr>1 - Campagne d’alphabétisation</vt:lpstr>
      <vt:lpstr>Présentation PowerPoint</vt:lpstr>
      <vt:lpstr>Autres actions Mali  </vt:lpstr>
      <vt:lpstr>AUTRES SOUTIENS</vt:lpstr>
      <vt:lpstr>Présentation PowerPoint</vt:lpstr>
      <vt:lpstr>  PROJET PHARE DE L’APAAH LES PARTENARIATS APAAH-FOYER de PAIX -GRANDS LACS </vt:lpstr>
      <vt:lpstr>       Projet abandonné suite aux conditions locales ne permettant pas d’assurer sa pérennité et de garantir la sécurité du matériel.</vt:lpstr>
      <vt:lpstr>CONTRAT DE PARTENARIAT N°2  Ateliers Coupes-Couture</vt:lpstr>
      <vt:lpstr>Présentation PowerPoint</vt:lpstr>
      <vt:lpstr>Présentation PowerPoint</vt:lpstr>
      <vt:lpstr>Présentation PowerPoint</vt:lpstr>
      <vt:lpstr>LES FEMMES A L’ATELIER « COUPES ET COUTURES »</vt:lpstr>
      <vt:lpstr>DES PREMIERS RESULTATS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PROJET UN ETAGE</vt:lpstr>
      <vt:lpstr>PROJET ORPHELINAT OMI  (Maison de la Miséricorde)  à Búng, Bình Dương, Viêt Nam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CHIFFRES CLES  de  L’APAAH</vt:lpstr>
      <vt:lpstr>HEURES DE BENEVOLAT</vt:lpstr>
      <vt:lpstr>EVOLUTION  DU NOMBRE D’ADHERENTS 2006-2022</vt:lpstr>
      <vt:lpstr>NOS MOYENS FINANCIERS</vt:lpstr>
      <vt:lpstr>LIENS UTILES </vt:lpstr>
      <vt:lpstr>NOS PARTENAIRES ET SOUTIENS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L’APAAH</dc:title>
  <dc:creator>Serge KASPAR</dc:creator>
  <cp:lastModifiedBy>Serge KASPAR</cp:lastModifiedBy>
  <cp:revision>35</cp:revision>
  <dcterms:created xsi:type="dcterms:W3CDTF">2020-10-12T12:54:49Z</dcterms:created>
  <dcterms:modified xsi:type="dcterms:W3CDTF">2022-11-14T09:42:11Z</dcterms:modified>
</cp:coreProperties>
</file>