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photoAlbum showCaptions="1" layout="4pic" frame="frameStyle2"/>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9" autoAdjust="0"/>
    <p:restoredTop sz="86380" autoAdjust="0"/>
  </p:normalViewPr>
  <p:slideViewPr>
    <p:cSldViewPr>
      <p:cViewPr>
        <p:scale>
          <a:sx n="100" d="100"/>
          <a:sy n="100" d="100"/>
        </p:scale>
        <p:origin x="-1068" y="1218"/>
      </p:cViewPr>
      <p:guideLst>
        <p:guide orient="horz" pos="2160"/>
        <p:guide pos="2880"/>
      </p:guideLst>
    </p:cSldViewPr>
  </p:slideViewPr>
  <p:outlineViewPr>
    <p:cViewPr>
      <p:scale>
        <a:sx n="33" d="100"/>
        <a:sy n="33" d="100"/>
      </p:scale>
      <p:origin x="210" y="17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EC5EB-1978-4D76-AD42-89ECA0B77AD4}" type="datetimeFigureOut">
              <a:rPr lang="fr-FR" smtClean="0"/>
              <a:t>20/01/2016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CE863-3591-4BDF-8F33-B5E614E090C5}"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C4DF55-9B63-45B4-8E4A-FECF22CD2D6F}" type="datetimeFigureOut">
              <a:rPr lang="fr-FR" smtClean="0"/>
              <a:pPr/>
              <a:t>20/01/2016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4AF09B-6D38-46EB-9AF5-84DAE59818C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4DF55-9B63-45B4-8E4A-FECF22CD2D6F}" type="datetimeFigureOut">
              <a:rPr lang="fr-FR" smtClean="0"/>
              <a:pPr/>
              <a:t>20/01/2016</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AF09B-6D38-46EB-9AF5-84DAE59818C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2800" b="1" i="1" dirty="0" smtClean="0">
                <a:solidFill>
                  <a:srgbClr val="00B0F0"/>
                </a:solidFill>
                <a:latin typeface="Book Antiqua" pitchFamily="18" charset="0"/>
              </a:rPr>
              <a:t>AMENAGEMENT DE L'ESPACE RECREATIF DE KAMBEHE 2</a:t>
            </a:r>
            <a:endParaRPr lang="fr-FR" sz="2800" b="1" i="1" dirty="0">
              <a:solidFill>
                <a:srgbClr val="00B0F0"/>
              </a:solidFill>
              <a:latin typeface="Book Antiqua" pitchFamily="18" charset="0"/>
            </a:endParaRPr>
          </a:p>
        </p:txBody>
      </p:sp>
      <p:sp>
        <p:nvSpPr>
          <p:cNvPr id="7" name="Espace réservé du texte 6"/>
          <p:cNvSpPr>
            <a:spLocks noGrp="1"/>
          </p:cNvSpPr>
          <p:nvPr>
            <p:ph type="body" idx="1"/>
          </p:nvPr>
        </p:nvSpPr>
        <p:spPr/>
        <p:txBody>
          <a:bodyPr>
            <a:normAutofit fontScale="92500" lnSpcReduction="20000"/>
          </a:bodyPr>
          <a:lstStyle/>
          <a:p>
            <a:pPr algn="ctr"/>
            <a:r>
              <a:rPr lang="fr-FR" dirty="0" smtClean="0">
                <a:solidFill>
                  <a:srgbClr val="7030A0"/>
                </a:solidFill>
                <a:latin typeface="Book Antiqua" pitchFamily="18" charset="0"/>
              </a:rPr>
              <a:t>Début des activités après mesurage</a:t>
            </a:r>
            <a:endParaRPr lang="fr-FR" dirty="0">
              <a:solidFill>
                <a:srgbClr val="7030A0"/>
              </a:solidFill>
              <a:latin typeface="Book Antiqua" pitchFamily="18" charset="0"/>
            </a:endParaRPr>
          </a:p>
        </p:txBody>
      </p:sp>
      <p:pic>
        <p:nvPicPr>
          <p:cNvPr id="11" name="Espace réservé du contenu 10" descr="DSCN8366.JPG"/>
          <p:cNvPicPr>
            <a:picLocks noGrp="1" noChangeAspect="1"/>
          </p:cNvPicPr>
          <p:nvPr>
            <p:ph sz="half" idx="2"/>
          </p:nvPr>
        </p:nvPicPr>
        <p:blipFill>
          <a:blip r:embed="rId2" cstate="print"/>
          <a:stretch>
            <a:fillRect/>
          </a:stretch>
        </p:blipFill>
        <p:spPr>
          <a:xfrm>
            <a:off x="428596" y="2214554"/>
            <a:ext cx="4040188" cy="3030141"/>
          </a:xfrm>
        </p:spPr>
      </p:pic>
      <p:sp>
        <p:nvSpPr>
          <p:cNvPr id="9" name="Espace réservé du texte 8"/>
          <p:cNvSpPr>
            <a:spLocks noGrp="1"/>
          </p:cNvSpPr>
          <p:nvPr>
            <p:ph type="body" sz="quarter" idx="3"/>
          </p:nvPr>
        </p:nvSpPr>
        <p:spPr/>
        <p:txBody>
          <a:bodyPr>
            <a:normAutofit fontScale="85000" lnSpcReduction="20000"/>
          </a:bodyPr>
          <a:lstStyle/>
          <a:p>
            <a:pPr algn="ctr"/>
            <a:r>
              <a:rPr lang="fr-FR" dirty="0" smtClean="0">
                <a:solidFill>
                  <a:srgbClr val="FF0000"/>
                </a:solidFill>
                <a:latin typeface="Book Antiqua" pitchFamily="18" charset="0"/>
              </a:rPr>
              <a:t>Première vision de la partie plate ne comportant pas des escaliers </a:t>
            </a:r>
            <a:endParaRPr lang="fr-FR" dirty="0">
              <a:solidFill>
                <a:srgbClr val="FF0000"/>
              </a:solidFill>
              <a:latin typeface="Book Antiqua" pitchFamily="18" charset="0"/>
            </a:endParaRPr>
          </a:p>
        </p:txBody>
      </p:sp>
      <p:pic>
        <p:nvPicPr>
          <p:cNvPr id="12" name="Espace réservé du contenu 11" descr="DSCN8381.JPG"/>
          <p:cNvPicPr>
            <a:picLocks noGrp="1" noChangeAspect="1"/>
          </p:cNvPicPr>
          <p:nvPr>
            <p:ph sz="quarter" idx="4"/>
          </p:nvPr>
        </p:nvPicPr>
        <p:blipFill>
          <a:blip r:embed="rId3" cstate="print"/>
          <a:stretch>
            <a:fillRect/>
          </a:stretch>
        </p:blipFill>
        <p:spPr>
          <a:xfrm>
            <a:off x="4643438" y="2214554"/>
            <a:ext cx="4041775" cy="3031331"/>
          </a:xfrm>
        </p:spPr>
      </p:pic>
      <p:sp>
        <p:nvSpPr>
          <p:cNvPr id="13" name="ZoneTexte 12"/>
          <p:cNvSpPr txBox="1"/>
          <p:nvPr/>
        </p:nvSpPr>
        <p:spPr>
          <a:xfrm>
            <a:off x="428596" y="5214951"/>
            <a:ext cx="8215370" cy="923330"/>
          </a:xfrm>
          <a:prstGeom prst="rect">
            <a:avLst/>
          </a:prstGeom>
          <a:noFill/>
        </p:spPr>
        <p:txBody>
          <a:bodyPr wrap="square" rtlCol="0">
            <a:spAutoFit/>
          </a:bodyPr>
          <a:lstStyle/>
          <a:p>
            <a:pPr algn="just"/>
            <a:r>
              <a:rPr lang="fr-FR" dirty="0" smtClean="0">
                <a:latin typeface="Book Antiqua" pitchFamily="18" charset="0"/>
              </a:rPr>
              <a:t>Les activités ont pour objectif de relier la première partie ou sera érigé le premier paillote aux différentes axes d'entrée et de sortie de l'espace récréatif ainsi que tous le contour de l'espace.     </a:t>
            </a:r>
            <a:endParaRPr lang="fr-FR"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a:grpSpLocks noGrp="1" noUngrp="1" noChangeAspect="1"/>
          </p:cNvGrpSpPr>
          <p:nvPr/>
        </p:nvGrpSpPr>
        <p:grpSpPr>
          <a:xfrm>
            <a:off x="723900" y="457201"/>
            <a:ext cx="1847836" cy="1584111"/>
            <a:chOff x="723900" y="457200"/>
            <a:chExt cx="3352800" cy="2870200"/>
          </a:xfrm>
        </p:grpSpPr>
        <p:pic>
          <p:nvPicPr>
            <p:cNvPr id="2" name="Image 1" descr="DSCN8361.JPG"/>
            <p:cNvPicPr>
              <a:picLocks noRot="1" noChangeAspect="1" noMove="1" noResize="1"/>
            </p:cNvPicPr>
            <p:nvPr isPhoto="1"/>
          </p:nvPicPr>
          <p:blipFill>
            <a:blip r:embed="rId2" cstate="print">
              <a:lum/>
            </a:blip>
            <a:stretch>
              <a:fillRect/>
            </a:stretch>
          </p:blipFill>
          <p:spPr>
            <a:xfrm>
              <a:off x="723900" y="457200"/>
              <a:ext cx="3352800" cy="2514600"/>
            </a:xfrm>
            <a:prstGeom prst="roundRect">
              <a:avLst>
                <a:gd name="adj" fmla="val 6500"/>
              </a:avLst>
            </a:prstGeom>
            <a:noFill/>
            <a:ln>
              <a:noFill/>
            </a:ln>
          </p:spPr>
        </p:pic>
        <p:sp>
          <p:nvSpPr>
            <p:cNvPr id="3" name="Rectangle 2"/>
            <p:cNvSpPr/>
            <p:nvPr/>
          </p:nvSpPr>
          <p:spPr>
            <a:xfrm>
              <a:off x="723900" y="2984500"/>
              <a:ext cx="3352800" cy="342900"/>
            </a:xfrm>
            <a:prstGeom prst="rect">
              <a:avLst/>
            </a:prstGeom>
            <a:noFill/>
            <a:ln>
              <a:noFill/>
            </a:ln>
          </p:spPr>
          <p:txBody>
            <a:bodyPr anchor="ctr">
              <a:normAutofit fontScale="47500" lnSpcReduction="20000"/>
            </a:bodyPr>
            <a:lstStyle/>
            <a:p>
              <a:pPr algn="ctr"/>
              <a:r>
                <a:rPr lang="fr-FR" sz="1600" smtClean="0"/>
                <a:t>DSCN8361</a:t>
              </a:r>
              <a:endParaRPr lang="fr-FR" sz="1600"/>
            </a:p>
          </p:txBody>
        </p:sp>
      </p:grpSp>
      <p:grpSp>
        <p:nvGrpSpPr>
          <p:cNvPr id="7" name="Groupe 6"/>
          <p:cNvGrpSpPr>
            <a:grpSpLocks noGrp="1" noUngrp="1" noChangeAspect="1"/>
          </p:cNvGrpSpPr>
          <p:nvPr/>
        </p:nvGrpSpPr>
        <p:grpSpPr>
          <a:xfrm>
            <a:off x="642910" y="5141574"/>
            <a:ext cx="2005030" cy="1716427"/>
            <a:chOff x="5067300" y="457200"/>
            <a:chExt cx="3352800" cy="2870200"/>
          </a:xfrm>
        </p:grpSpPr>
        <p:pic>
          <p:nvPicPr>
            <p:cNvPr id="5" name="Image 4" descr="DSCN8362.JPG"/>
            <p:cNvPicPr>
              <a:picLocks noRot="1" noChangeAspect="1" noMove="1" noResize="1"/>
            </p:cNvPicPr>
            <p:nvPr isPhoto="1"/>
          </p:nvPicPr>
          <p:blipFill>
            <a:blip r:embed="rId3" cstate="print">
              <a:lum/>
            </a:blip>
            <a:stretch>
              <a:fillRect/>
            </a:stretch>
          </p:blipFill>
          <p:spPr>
            <a:xfrm>
              <a:off x="5067300" y="457200"/>
              <a:ext cx="3352800" cy="2514600"/>
            </a:xfrm>
            <a:prstGeom prst="roundRect">
              <a:avLst>
                <a:gd name="adj" fmla="val 6500"/>
              </a:avLst>
            </a:prstGeom>
            <a:noFill/>
            <a:ln>
              <a:noFill/>
            </a:ln>
          </p:spPr>
        </p:pic>
        <p:sp>
          <p:nvSpPr>
            <p:cNvPr id="6" name="Rectangle 5"/>
            <p:cNvSpPr/>
            <p:nvPr/>
          </p:nvSpPr>
          <p:spPr>
            <a:xfrm>
              <a:off x="5067300" y="2984500"/>
              <a:ext cx="3352800" cy="342900"/>
            </a:xfrm>
            <a:prstGeom prst="rect">
              <a:avLst/>
            </a:prstGeom>
            <a:noFill/>
            <a:ln>
              <a:noFill/>
            </a:ln>
          </p:spPr>
          <p:txBody>
            <a:bodyPr anchor="ctr">
              <a:normAutofit fontScale="55000" lnSpcReduction="20000"/>
            </a:bodyPr>
            <a:lstStyle/>
            <a:p>
              <a:pPr algn="ctr"/>
              <a:r>
                <a:rPr lang="fr-FR" sz="1600" smtClean="0"/>
                <a:t>DSCN8362</a:t>
              </a:r>
              <a:endParaRPr lang="fr-FR" sz="1600"/>
            </a:p>
          </p:txBody>
        </p:sp>
      </p:grpSp>
      <p:grpSp>
        <p:nvGrpSpPr>
          <p:cNvPr id="10" name="Groupe 9"/>
          <p:cNvGrpSpPr>
            <a:grpSpLocks noGrp="1" noUngrp="1" noChangeAspect="1"/>
          </p:cNvGrpSpPr>
          <p:nvPr/>
        </p:nvGrpSpPr>
        <p:grpSpPr>
          <a:xfrm>
            <a:off x="618888" y="1928802"/>
            <a:ext cx="1919345" cy="1643074"/>
            <a:chOff x="723900" y="3543300"/>
            <a:chExt cx="3352800" cy="2870200"/>
          </a:xfrm>
        </p:grpSpPr>
        <p:pic>
          <p:nvPicPr>
            <p:cNvPr id="8" name="Image 7" descr="DSCN8370.JPG"/>
            <p:cNvPicPr>
              <a:picLocks noRot="1" noChangeAspect="1" noMove="1" noResize="1"/>
            </p:cNvPicPr>
            <p:nvPr isPhoto="1"/>
          </p:nvPicPr>
          <p:blipFill>
            <a:blip r:embed="rId4" cstate="print">
              <a:lum/>
            </a:blip>
            <a:stretch>
              <a:fillRect/>
            </a:stretch>
          </p:blipFill>
          <p:spPr>
            <a:xfrm>
              <a:off x="723900" y="3543300"/>
              <a:ext cx="3352800" cy="2514600"/>
            </a:xfrm>
            <a:prstGeom prst="roundRect">
              <a:avLst>
                <a:gd name="adj" fmla="val 6500"/>
              </a:avLst>
            </a:prstGeom>
            <a:noFill/>
            <a:ln>
              <a:noFill/>
            </a:ln>
          </p:spPr>
        </p:pic>
        <p:sp>
          <p:nvSpPr>
            <p:cNvPr id="9" name="Rectangle 8"/>
            <p:cNvSpPr/>
            <p:nvPr/>
          </p:nvSpPr>
          <p:spPr>
            <a:xfrm>
              <a:off x="723900" y="6070600"/>
              <a:ext cx="3352800" cy="342900"/>
            </a:xfrm>
            <a:prstGeom prst="rect">
              <a:avLst/>
            </a:prstGeom>
            <a:noFill/>
            <a:ln>
              <a:noFill/>
            </a:ln>
          </p:spPr>
          <p:txBody>
            <a:bodyPr anchor="ctr">
              <a:normAutofit fontScale="47500" lnSpcReduction="20000"/>
            </a:bodyPr>
            <a:lstStyle/>
            <a:p>
              <a:pPr algn="ctr"/>
              <a:r>
                <a:rPr lang="fr-FR" sz="1600" smtClean="0"/>
                <a:t>DSCN8370</a:t>
              </a:r>
              <a:endParaRPr lang="fr-FR" sz="1600"/>
            </a:p>
          </p:txBody>
        </p:sp>
      </p:grpSp>
      <p:grpSp>
        <p:nvGrpSpPr>
          <p:cNvPr id="13" name="Groupe 12"/>
          <p:cNvGrpSpPr>
            <a:grpSpLocks noGrp="1" noUngrp="1" noChangeAspect="1"/>
          </p:cNvGrpSpPr>
          <p:nvPr/>
        </p:nvGrpSpPr>
        <p:grpSpPr>
          <a:xfrm>
            <a:off x="571474" y="3500438"/>
            <a:ext cx="2002793" cy="1714512"/>
            <a:chOff x="5067300" y="3543300"/>
            <a:chExt cx="3352800" cy="2870200"/>
          </a:xfrm>
        </p:grpSpPr>
        <p:pic>
          <p:nvPicPr>
            <p:cNvPr id="11" name="Image 10" descr="DSCN8365.JPG"/>
            <p:cNvPicPr>
              <a:picLocks noRot="1" noChangeAspect="1" noMove="1" noResize="1"/>
            </p:cNvPicPr>
            <p:nvPr isPhoto="1"/>
          </p:nvPicPr>
          <p:blipFill>
            <a:blip r:embed="rId5" cstate="print">
              <a:lum bright="6000"/>
            </a:blip>
            <a:stretch>
              <a:fillRect/>
            </a:stretch>
          </p:blipFill>
          <p:spPr>
            <a:xfrm>
              <a:off x="5067300" y="3543300"/>
              <a:ext cx="3352800" cy="2514600"/>
            </a:xfrm>
            <a:prstGeom prst="roundRect">
              <a:avLst>
                <a:gd name="adj" fmla="val 6500"/>
              </a:avLst>
            </a:prstGeom>
            <a:noFill/>
            <a:ln>
              <a:noFill/>
            </a:ln>
          </p:spPr>
        </p:pic>
        <p:sp>
          <p:nvSpPr>
            <p:cNvPr id="12" name="Rectangle 11"/>
            <p:cNvSpPr/>
            <p:nvPr/>
          </p:nvSpPr>
          <p:spPr>
            <a:xfrm>
              <a:off x="5067300" y="6070600"/>
              <a:ext cx="3352800" cy="342900"/>
            </a:xfrm>
            <a:prstGeom prst="rect">
              <a:avLst/>
            </a:prstGeom>
            <a:noFill/>
            <a:ln>
              <a:noFill/>
            </a:ln>
          </p:spPr>
          <p:txBody>
            <a:bodyPr anchor="ctr">
              <a:normAutofit fontScale="55000" lnSpcReduction="20000"/>
            </a:bodyPr>
            <a:lstStyle/>
            <a:p>
              <a:pPr algn="ctr"/>
              <a:r>
                <a:rPr lang="fr-FR" sz="1600" smtClean="0"/>
                <a:t>DSCN8365</a:t>
              </a:r>
              <a:endParaRPr lang="fr-FR" sz="1600"/>
            </a:p>
          </p:txBody>
        </p:sp>
      </p:grpSp>
      <p:sp>
        <p:nvSpPr>
          <p:cNvPr id="16" name="ZoneTexte 15"/>
          <p:cNvSpPr txBox="1"/>
          <p:nvPr/>
        </p:nvSpPr>
        <p:spPr>
          <a:xfrm>
            <a:off x="2714612" y="642919"/>
            <a:ext cx="6215106" cy="830997"/>
          </a:xfrm>
          <a:prstGeom prst="rect">
            <a:avLst/>
          </a:prstGeom>
          <a:noFill/>
        </p:spPr>
        <p:txBody>
          <a:bodyPr wrap="square" rtlCol="0">
            <a:spAutoFit/>
          </a:bodyPr>
          <a:lstStyle/>
          <a:p>
            <a:pPr algn="just"/>
            <a:r>
              <a:rPr lang="fr-FR" sz="1600" dirty="0" smtClean="0">
                <a:latin typeface="Book Antiqua" pitchFamily="18" charset="0"/>
              </a:rPr>
              <a:t>Lors  du lancement des activités  de traçage de la route au site récréatif  de Kambehe 2 dont la première allée de 2m de largeur et 80m de longueur   </a:t>
            </a:r>
            <a:endParaRPr lang="fr-FR" sz="1600" dirty="0">
              <a:latin typeface="Book Antiqua" pitchFamily="18" charset="0"/>
            </a:endParaRPr>
          </a:p>
        </p:txBody>
      </p:sp>
      <p:sp>
        <p:nvSpPr>
          <p:cNvPr id="18" name="ZoneTexte 17"/>
          <p:cNvSpPr txBox="1"/>
          <p:nvPr/>
        </p:nvSpPr>
        <p:spPr>
          <a:xfrm>
            <a:off x="2714612" y="2143116"/>
            <a:ext cx="6000792" cy="923330"/>
          </a:xfrm>
          <a:prstGeom prst="rect">
            <a:avLst/>
          </a:prstGeom>
          <a:noFill/>
        </p:spPr>
        <p:txBody>
          <a:bodyPr wrap="square" rtlCol="0">
            <a:spAutoFit/>
          </a:bodyPr>
          <a:lstStyle/>
          <a:p>
            <a:pPr algn="just"/>
            <a:r>
              <a:rPr lang="fr-FR" dirty="0" smtClean="0">
                <a:latin typeface="Book Antiqua" pitchFamily="18" charset="0"/>
              </a:rPr>
              <a:t>La prise des mesure avant l'aménagement du terrain pour nous facilités d'avoir une idée générale sur le plan a utilisé  avant le lancement des activités  </a:t>
            </a:r>
            <a:endParaRPr lang="fr-FR" dirty="0">
              <a:latin typeface="Book Antiqua" pitchFamily="18" charset="0"/>
            </a:endParaRPr>
          </a:p>
        </p:txBody>
      </p:sp>
      <p:sp>
        <p:nvSpPr>
          <p:cNvPr id="19" name="ZoneTexte 18"/>
          <p:cNvSpPr txBox="1"/>
          <p:nvPr/>
        </p:nvSpPr>
        <p:spPr>
          <a:xfrm>
            <a:off x="2786050" y="3571877"/>
            <a:ext cx="5929354" cy="1200329"/>
          </a:xfrm>
          <a:prstGeom prst="rect">
            <a:avLst/>
          </a:prstGeom>
          <a:noFill/>
        </p:spPr>
        <p:txBody>
          <a:bodyPr wrap="square" rtlCol="0">
            <a:spAutoFit/>
          </a:bodyPr>
          <a:lstStyle/>
          <a:p>
            <a:pPr algn="just"/>
            <a:r>
              <a:rPr lang="fr-FR" dirty="0" smtClean="0">
                <a:latin typeface="Book Antiqua" pitchFamily="18" charset="0"/>
              </a:rPr>
              <a:t>En pleine activité d'aménagement de l'espace récréatif de Kambehe 2 dont nos premières ressources sont 10 hommes </a:t>
            </a:r>
            <a:r>
              <a:rPr lang="fr-FR" dirty="0">
                <a:latin typeface="Book Antiqua" pitchFamily="18" charset="0"/>
              </a:rPr>
              <a:t>q</a:t>
            </a:r>
            <a:r>
              <a:rPr lang="fr-FR" dirty="0" smtClean="0">
                <a:latin typeface="Book Antiqua" pitchFamily="18" charset="0"/>
              </a:rPr>
              <a:t>ui vont nous permettre de bien aménager le terrain</a:t>
            </a:r>
            <a:endParaRPr lang="fr-FR" dirty="0">
              <a:latin typeface="Book Antiqua" pitchFamily="18" charset="0"/>
            </a:endParaRPr>
          </a:p>
        </p:txBody>
      </p:sp>
      <p:sp>
        <p:nvSpPr>
          <p:cNvPr id="20" name="ZoneTexte 19"/>
          <p:cNvSpPr txBox="1"/>
          <p:nvPr/>
        </p:nvSpPr>
        <p:spPr>
          <a:xfrm>
            <a:off x="2928926" y="5214951"/>
            <a:ext cx="5857916" cy="1200329"/>
          </a:xfrm>
          <a:prstGeom prst="rect">
            <a:avLst/>
          </a:prstGeom>
          <a:noFill/>
        </p:spPr>
        <p:txBody>
          <a:bodyPr wrap="square" rtlCol="0">
            <a:spAutoFit/>
          </a:bodyPr>
          <a:lstStyle/>
          <a:p>
            <a:pPr algn="just"/>
            <a:r>
              <a:rPr lang="fr-FR" dirty="0" smtClean="0">
                <a:latin typeface="Book Antiqua" pitchFamily="18" charset="0"/>
              </a:rPr>
              <a:t>La démonstration du modèle a suivre pour aménager le terrain et la prise de conscience de tout un chacun de ce qui lui attend et ce qu'il est appelé de faire tout au long de travaux d'aménagement.  </a:t>
            </a:r>
            <a:endParaRPr lang="fr-FR" dirty="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7030A0"/>
                </a:solidFill>
                <a:latin typeface="Book Antiqua" pitchFamily="18" charset="0"/>
              </a:rPr>
              <a:t>Pour bien rendre les activités opérationnelles nous précédons a la  démonstration </a:t>
            </a:r>
            <a:endParaRPr lang="fr-FR" sz="2400" b="1" dirty="0">
              <a:solidFill>
                <a:srgbClr val="7030A0"/>
              </a:solidFill>
              <a:latin typeface="Book Antiqua" pitchFamily="18" charset="0"/>
            </a:endParaRPr>
          </a:p>
        </p:txBody>
      </p:sp>
      <p:sp>
        <p:nvSpPr>
          <p:cNvPr id="3" name="Espace réservé du texte 2"/>
          <p:cNvSpPr>
            <a:spLocks noGrp="1"/>
          </p:cNvSpPr>
          <p:nvPr>
            <p:ph type="body" idx="1"/>
          </p:nvPr>
        </p:nvSpPr>
        <p:spPr/>
        <p:txBody>
          <a:bodyPr/>
          <a:lstStyle/>
          <a:p>
            <a:pPr algn="ctr"/>
            <a:r>
              <a:rPr lang="fr-FR" i="1" dirty="0" smtClean="0">
                <a:solidFill>
                  <a:srgbClr val="FF0000"/>
                </a:solidFill>
              </a:rPr>
              <a:t>Démonstration du plan </a:t>
            </a:r>
            <a:endParaRPr lang="fr-FR" i="1" dirty="0">
              <a:solidFill>
                <a:srgbClr val="FF0000"/>
              </a:solidFill>
            </a:endParaRPr>
          </a:p>
        </p:txBody>
      </p:sp>
      <p:pic>
        <p:nvPicPr>
          <p:cNvPr id="7" name="Espace réservé du contenu 6" descr="DSCN8361.JPG"/>
          <p:cNvPicPr>
            <a:picLocks noGrp="1" noChangeAspect="1"/>
          </p:cNvPicPr>
          <p:nvPr>
            <p:ph sz="half" idx="2"/>
          </p:nvPr>
        </p:nvPicPr>
        <p:blipFill>
          <a:blip r:embed="rId2" cstate="print"/>
          <a:stretch>
            <a:fillRect/>
          </a:stretch>
        </p:blipFill>
        <p:spPr>
          <a:xfrm>
            <a:off x="357158" y="2285993"/>
            <a:ext cx="4040188" cy="3030141"/>
          </a:xfrm>
        </p:spPr>
      </p:pic>
      <p:sp>
        <p:nvSpPr>
          <p:cNvPr id="5" name="Espace réservé du texte 4"/>
          <p:cNvSpPr>
            <a:spLocks noGrp="1"/>
          </p:cNvSpPr>
          <p:nvPr>
            <p:ph type="body" sz="quarter" idx="3"/>
          </p:nvPr>
        </p:nvSpPr>
        <p:spPr/>
        <p:txBody>
          <a:bodyPr>
            <a:normAutofit fontScale="92500" lnSpcReduction="20000"/>
          </a:bodyPr>
          <a:lstStyle/>
          <a:p>
            <a:pPr algn="ctr"/>
            <a:r>
              <a:rPr lang="fr-FR" i="1" dirty="0" smtClean="0">
                <a:solidFill>
                  <a:srgbClr val="00B0F0"/>
                </a:solidFill>
              </a:rPr>
              <a:t>La mise en pratique de la démonstration </a:t>
            </a:r>
            <a:endParaRPr lang="fr-FR" i="1" dirty="0">
              <a:solidFill>
                <a:srgbClr val="00B0F0"/>
              </a:solidFill>
            </a:endParaRPr>
          </a:p>
        </p:txBody>
      </p:sp>
      <p:pic>
        <p:nvPicPr>
          <p:cNvPr id="8" name="Espace réservé du contenu 7" descr="DSCN8380.JPG"/>
          <p:cNvPicPr>
            <a:picLocks noGrp="1" noChangeAspect="1"/>
          </p:cNvPicPr>
          <p:nvPr>
            <p:ph sz="quarter" idx="4"/>
          </p:nvPr>
        </p:nvPicPr>
        <p:blipFill>
          <a:blip r:embed="rId3" cstate="print"/>
          <a:stretch>
            <a:fillRect/>
          </a:stretch>
        </p:blipFill>
        <p:spPr>
          <a:xfrm>
            <a:off x="4643440" y="2285992"/>
            <a:ext cx="4041775" cy="3031331"/>
          </a:xfrm>
        </p:spPr>
      </p:pic>
      <p:sp>
        <p:nvSpPr>
          <p:cNvPr id="9" name="ZoneTexte 8"/>
          <p:cNvSpPr txBox="1"/>
          <p:nvPr/>
        </p:nvSpPr>
        <p:spPr>
          <a:xfrm>
            <a:off x="642910" y="5500703"/>
            <a:ext cx="8143932" cy="1200329"/>
          </a:xfrm>
          <a:prstGeom prst="rect">
            <a:avLst/>
          </a:prstGeom>
          <a:noFill/>
        </p:spPr>
        <p:txBody>
          <a:bodyPr wrap="square" rtlCol="0">
            <a:spAutoFit/>
          </a:bodyPr>
          <a:lstStyle/>
          <a:p>
            <a:pPr algn="just"/>
            <a:r>
              <a:rPr lang="fr-FR" dirty="0" smtClean="0">
                <a:latin typeface="Book Antiqua" pitchFamily="18" charset="0"/>
              </a:rPr>
              <a:t>Pour se rassurer de ce qui doit se faire sur le terrain, nous avons procédés  en second lieu a la démonstration  après la prise des mesures dans le but d'éviter beaucoup d'erreurs lors de la réalisation des activités d'aménagement du terrain.  </a:t>
            </a:r>
            <a:endParaRPr lang="fr-FR" dirty="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0070C0"/>
                </a:solidFill>
                <a:latin typeface="Book Antiqua" pitchFamily="18" charset="0"/>
              </a:rPr>
              <a:t>Pour la préparation de la semis du soja avec le groupe de Mamans  </a:t>
            </a:r>
            <a:endParaRPr lang="fr-FR" sz="3200" b="1" dirty="0">
              <a:solidFill>
                <a:srgbClr val="0070C0"/>
              </a:solidFill>
              <a:latin typeface="Book Antiqua" pitchFamily="18" charset="0"/>
            </a:endParaRPr>
          </a:p>
        </p:txBody>
      </p:sp>
      <p:sp>
        <p:nvSpPr>
          <p:cNvPr id="3" name="Espace réservé du texte 2"/>
          <p:cNvSpPr>
            <a:spLocks noGrp="1"/>
          </p:cNvSpPr>
          <p:nvPr>
            <p:ph type="body" idx="1"/>
          </p:nvPr>
        </p:nvSpPr>
        <p:spPr/>
        <p:txBody>
          <a:bodyPr>
            <a:normAutofit fontScale="77500" lnSpcReduction="20000"/>
          </a:bodyPr>
          <a:lstStyle/>
          <a:p>
            <a:r>
              <a:rPr lang="fr-FR" i="1" smtClean="0"/>
              <a:t>Les TRD avec le groupe de Mamans au champ du Foyer de Paix Grands Lacs </a:t>
            </a:r>
            <a:endParaRPr lang="fr-FR" i="1" dirty="0"/>
          </a:p>
        </p:txBody>
      </p:sp>
      <p:pic>
        <p:nvPicPr>
          <p:cNvPr id="7" name="Espace réservé du contenu 6" descr="DSCN8354.JPG"/>
          <p:cNvPicPr>
            <a:picLocks noGrp="1" noChangeAspect="1"/>
          </p:cNvPicPr>
          <p:nvPr>
            <p:ph sz="half" idx="2"/>
          </p:nvPr>
        </p:nvPicPr>
        <p:blipFill>
          <a:blip r:embed="rId2" cstate="print"/>
          <a:stretch>
            <a:fillRect/>
          </a:stretch>
        </p:blipFill>
        <p:spPr>
          <a:xfrm>
            <a:off x="500034" y="2143117"/>
            <a:ext cx="4040188" cy="3030141"/>
          </a:xfrm>
        </p:spPr>
      </p:pic>
      <p:sp>
        <p:nvSpPr>
          <p:cNvPr id="5" name="Espace réservé du texte 4"/>
          <p:cNvSpPr>
            <a:spLocks noGrp="1"/>
          </p:cNvSpPr>
          <p:nvPr>
            <p:ph type="body" sz="quarter" idx="3"/>
          </p:nvPr>
        </p:nvSpPr>
        <p:spPr/>
        <p:txBody>
          <a:bodyPr>
            <a:normAutofit fontScale="92500"/>
          </a:bodyPr>
          <a:lstStyle/>
          <a:p>
            <a:r>
              <a:rPr lang="fr-FR" i="1" smtClean="0">
                <a:solidFill>
                  <a:srgbClr val="92D050"/>
                </a:solidFill>
              </a:rPr>
              <a:t>Groupe des Mamans seulement </a:t>
            </a:r>
            <a:endParaRPr lang="fr-FR" i="1" dirty="0">
              <a:solidFill>
                <a:srgbClr val="92D050"/>
              </a:solidFill>
            </a:endParaRPr>
          </a:p>
        </p:txBody>
      </p:sp>
      <p:pic>
        <p:nvPicPr>
          <p:cNvPr id="8" name="Espace réservé du contenu 7" descr="DSCN8351.JPG"/>
          <p:cNvPicPr>
            <a:picLocks noGrp="1" noChangeAspect="1"/>
          </p:cNvPicPr>
          <p:nvPr>
            <p:ph sz="quarter" idx="4"/>
          </p:nvPr>
        </p:nvPicPr>
        <p:blipFill>
          <a:blip r:embed="rId3" cstate="print"/>
          <a:stretch>
            <a:fillRect/>
          </a:stretch>
        </p:blipFill>
        <p:spPr>
          <a:xfrm>
            <a:off x="4643440" y="2143116"/>
            <a:ext cx="4041775" cy="3031331"/>
          </a:xfrm>
        </p:spPr>
      </p:pic>
      <p:sp>
        <p:nvSpPr>
          <p:cNvPr id="9" name="ZoneTexte 8"/>
          <p:cNvSpPr txBox="1"/>
          <p:nvPr/>
        </p:nvSpPr>
        <p:spPr>
          <a:xfrm>
            <a:off x="714348" y="5429265"/>
            <a:ext cx="7786742" cy="1200329"/>
          </a:xfrm>
          <a:prstGeom prst="rect">
            <a:avLst/>
          </a:prstGeom>
          <a:noFill/>
        </p:spPr>
        <p:txBody>
          <a:bodyPr wrap="square" rtlCol="0">
            <a:spAutoFit/>
          </a:bodyPr>
          <a:lstStyle/>
          <a:p>
            <a:pPr algn="just"/>
            <a:r>
              <a:rPr lang="fr-FR" dirty="0" smtClean="0">
                <a:latin typeface="Book Antiqua" pitchFamily="18" charset="0"/>
              </a:rPr>
              <a:t>Lors de la préparation des activités de semis du soja en saison culturale B, les TDR ont pris part aux activités pour faciliter les travaux et éviter a ce que les essences de </a:t>
            </a:r>
            <a:r>
              <a:rPr lang="fr-FR" dirty="0" err="1" smtClean="0">
                <a:latin typeface="Book Antiqua" pitchFamily="18" charset="0"/>
              </a:rPr>
              <a:t>grevillea</a:t>
            </a:r>
            <a:r>
              <a:rPr lang="fr-FR" dirty="0" smtClean="0">
                <a:latin typeface="Book Antiqua" pitchFamily="18" charset="0"/>
              </a:rPr>
              <a:t>  ne soient pas déracinées et faire ainsi le regarnissage (remplacement des endroits vides).   </a:t>
            </a:r>
            <a:endParaRPr lang="fr-FR"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3008313" cy="577868"/>
          </a:xfrm>
        </p:spPr>
        <p:txBody>
          <a:bodyPr/>
          <a:lstStyle/>
          <a:p>
            <a:r>
              <a:rPr lang="fr-FR" dirty="0" smtClean="0">
                <a:solidFill>
                  <a:srgbClr val="FF0000"/>
                </a:solidFill>
                <a:latin typeface="Book Antiqua" pitchFamily="18" charset="0"/>
              </a:rPr>
              <a:t>Travaux de piquetage </a:t>
            </a:r>
            <a:endParaRPr lang="fr-FR" dirty="0">
              <a:solidFill>
                <a:srgbClr val="FF0000"/>
              </a:solidFill>
              <a:latin typeface="Book Antiqua" pitchFamily="18" charset="0"/>
            </a:endParaRPr>
          </a:p>
        </p:txBody>
      </p:sp>
      <p:pic>
        <p:nvPicPr>
          <p:cNvPr id="5" name="Espace réservé du contenu 4" descr="DSCN8371.JPG"/>
          <p:cNvPicPr>
            <a:picLocks noGrp="1" noChangeAspect="1"/>
          </p:cNvPicPr>
          <p:nvPr>
            <p:ph idx="1"/>
          </p:nvPr>
        </p:nvPicPr>
        <p:blipFill>
          <a:blip r:embed="rId2" cstate="print"/>
          <a:stretch>
            <a:fillRect/>
          </a:stretch>
        </p:blipFill>
        <p:spPr>
          <a:xfrm>
            <a:off x="3571868" y="214290"/>
            <a:ext cx="5111750" cy="3833813"/>
          </a:xfrm>
        </p:spPr>
      </p:pic>
      <p:sp>
        <p:nvSpPr>
          <p:cNvPr id="4" name="Espace réservé du texte 3"/>
          <p:cNvSpPr>
            <a:spLocks noGrp="1"/>
          </p:cNvSpPr>
          <p:nvPr>
            <p:ph type="body" sz="half" idx="2"/>
          </p:nvPr>
        </p:nvSpPr>
        <p:spPr/>
        <p:txBody>
          <a:bodyPr/>
          <a:lstStyle/>
          <a:p>
            <a:pPr algn="just"/>
            <a:r>
              <a:rPr lang="fr-FR" dirty="0" smtClean="0">
                <a:latin typeface="Book Antiqua" pitchFamily="18" charset="0"/>
              </a:rPr>
              <a:t>Piquetage de la première ligne d'entrée au site récréatif.</a:t>
            </a:r>
          </a:p>
          <a:p>
            <a:pPr algn="just"/>
            <a:r>
              <a:rPr lang="fr-FR" dirty="0" smtClean="0">
                <a:latin typeface="Book Antiqua" pitchFamily="18" charset="0"/>
              </a:rPr>
              <a:t>Ces travaux ont durée trois jours après la prise des toutes les mesures de part et d'autres. </a:t>
            </a:r>
          </a:p>
          <a:p>
            <a:pPr algn="just"/>
            <a:r>
              <a:rPr lang="fr-FR" dirty="0" smtClean="0">
                <a:latin typeface="Book Antiqua" pitchFamily="18" charset="0"/>
              </a:rPr>
              <a:t>Cette première ligne est dune longueur de 170m et comportera au total 10 escaliers aux deux endroits ayant une inclinaison de plus de 90 degré et divise l'espace en deux parties égales.</a:t>
            </a:r>
          </a:p>
          <a:p>
            <a:pPr algn="just"/>
            <a:r>
              <a:rPr lang="fr-FR" dirty="0" smtClean="0">
                <a:latin typeface="Book Antiqua" pitchFamily="18" charset="0"/>
              </a:rPr>
              <a:t>La photographie des escaliers sera transmis la semaine prochaine lors du finissage de la première ligne qui nous permettra d'entamer d'autres lignes pour liaison.  </a:t>
            </a:r>
          </a:p>
          <a:p>
            <a:pPr algn="just"/>
            <a:r>
              <a:rPr lang="fr-FR" dirty="0" smtClean="0">
                <a:latin typeface="Book Antiqua" pitchFamily="18" charset="0"/>
              </a:rPr>
              <a:t>La mesure et le plan du second ligne seront présentés dans le rapport de la semaine prochaine     </a:t>
            </a:r>
            <a:r>
              <a:rPr lang="fr-FR" dirty="0" smtClean="0">
                <a:latin typeface="Book Antiqua" pitchFamily="18" charset="0"/>
              </a:rPr>
              <a:t>   </a:t>
            </a:r>
            <a:endParaRPr lang="fr-FR" dirty="0">
              <a:latin typeface="Book Antiqua" pitchFamily="18" charset="0"/>
            </a:endParaRPr>
          </a:p>
        </p:txBody>
      </p:sp>
      <p:pic>
        <p:nvPicPr>
          <p:cNvPr id="7" name="Image 6" descr="C:\Users\UTILISATEUR\Desktop\ALAIN\DSCN8372.JPG"/>
          <p:cNvPicPr/>
          <p:nvPr/>
        </p:nvPicPr>
        <p:blipFill>
          <a:blip r:embed="rId3" cstate="print"/>
          <a:srcRect/>
          <a:stretch>
            <a:fillRect/>
          </a:stretch>
        </p:blipFill>
        <p:spPr bwMode="auto">
          <a:xfrm>
            <a:off x="3571868" y="4143380"/>
            <a:ext cx="4357718" cy="250033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430</Words>
  <Application>Microsoft Office PowerPoint</Application>
  <PresentationFormat>Affichage à l'écran (4:3)</PresentationFormat>
  <Paragraphs>26</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AMENAGEMENT DE L'ESPACE RECREATIF DE KAMBEHE 2</vt:lpstr>
      <vt:lpstr>Diapositive 2</vt:lpstr>
      <vt:lpstr>Pour bien rendre les activités opérationnelles nous précédons a la  démonstration </vt:lpstr>
      <vt:lpstr>Pour la préparation de la semis du soja avec le groupe de Mamans  </vt:lpstr>
      <vt:lpstr>Travaux de piquetage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UTILISATEUR</cp:lastModifiedBy>
  <cp:revision>18</cp:revision>
  <dcterms:created xsi:type="dcterms:W3CDTF">2016-01-20T14:30:16Z</dcterms:created>
  <dcterms:modified xsi:type="dcterms:W3CDTF">2016-01-20T17:15:12Z</dcterms:modified>
</cp:coreProperties>
</file>